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5" r:id="rId1"/>
    <p:sldMasterId id="2147483790" r:id="rId2"/>
    <p:sldMasterId id="2147483802" r:id="rId3"/>
    <p:sldMasterId id="2147483814" r:id="rId4"/>
  </p:sldMasterIdLst>
  <p:notesMasterIdLst>
    <p:notesMasterId r:id="rId86"/>
  </p:notesMasterIdLst>
  <p:sldIdLst>
    <p:sldId id="256" r:id="rId5"/>
    <p:sldId id="2207" r:id="rId6"/>
    <p:sldId id="2258" r:id="rId7"/>
    <p:sldId id="3393" r:id="rId8"/>
    <p:sldId id="3385" r:id="rId9"/>
    <p:sldId id="3387" r:id="rId10"/>
    <p:sldId id="3388" r:id="rId11"/>
    <p:sldId id="3394" r:id="rId12"/>
    <p:sldId id="3389" r:id="rId13"/>
    <p:sldId id="3408" r:id="rId14"/>
    <p:sldId id="3409" r:id="rId15"/>
    <p:sldId id="2261" r:id="rId16"/>
    <p:sldId id="352" r:id="rId17"/>
    <p:sldId id="354" r:id="rId18"/>
    <p:sldId id="279" r:id="rId19"/>
    <p:sldId id="282" r:id="rId20"/>
    <p:sldId id="355" r:id="rId21"/>
    <p:sldId id="356" r:id="rId22"/>
    <p:sldId id="311" r:id="rId23"/>
    <p:sldId id="291" r:id="rId24"/>
    <p:sldId id="314" r:id="rId25"/>
    <p:sldId id="292" r:id="rId26"/>
    <p:sldId id="312" r:id="rId27"/>
    <p:sldId id="315" r:id="rId28"/>
    <p:sldId id="293" r:id="rId29"/>
    <p:sldId id="280" r:id="rId30"/>
    <p:sldId id="313" r:id="rId31"/>
    <p:sldId id="358" r:id="rId32"/>
    <p:sldId id="316" r:id="rId33"/>
    <p:sldId id="275" r:id="rId34"/>
    <p:sldId id="278" r:id="rId35"/>
    <p:sldId id="3410" r:id="rId36"/>
    <p:sldId id="317" r:id="rId37"/>
    <p:sldId id="318" r:id="rId38"/>
    <p:sldId id="319" r:id="rId39"/>
    <p:sldId id="320" r:id="rId40"/>
    <p:sldId id="321" r:id="rId41"/>
    <p:sldId id="357"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41" r:id="rId55"/>
    <p:sldId id="342" r:id="rId56"/>
    <p:sldId id="335" r:id="rId57"/>
    <p:sldId id="336" r:id="rId58"/>
    <p:sldId id="337" r:id="rId59"/>
    <p:sldId id="338" r:id="rId60"/>
    <p:sldId id="339" r:id="rId61"/>
    <p:sldId id="340" r:id="rId62"/>
    <p:sldId id="343" r:id="rId63"/>
    <p:sldId id="344" r:id="rId64"/>
    <p:sldId id="345" r:id="rId65"/>
    <p:sldId id="300" r:id="rId66"/>
    <p:sldId id="308" r:id="rId67"/>
    <p:sldId id="309" r:id="rId68"/>
    <p:sldId id="3399" r:id="rId69"/>
    <p:sldId id="3397" r:id="rId70"/>
    <p:sldId id="3398" r:id="rId71"/>
    <p:sldId id="3400" r:id="rId72"/>
    <p:sldId id="3401" r:id="rId73"/>
    <p:sldId id="3402" r:id="rId74"/>
    <p:sldId id="3403" r:id="rId75"/>
    <p:sldId id="298" r:id="rId76"/>
    <p:sldId id="3396" r:id="rId77"/>
    <p:sldId id="3395" r:id="rId78"/>
    <p:sldId id="3406" r:id="rId79"/>
    <p:sldId id="3404" r:id="rId80"/>
    <p:sldId id="362" r:id="rId81"/>
    <p:sldId id="363" r:id="rId82"/>
    <p:sldId id="364" r:id="rId83"/>
    <p:sldId id="365" r:id="rId84"/>
    <p:sldId id="3407" r:id="rId85"/>
  </p:sldIdLst>
  <p:sldSz cx="12192000" cy="6858000"/>
  <p:notesSz cx="6858000" cy="9144000"/>
  <p:embeddedFontLst>
    <p:embeddedFont>
      <p:font typeface="HY견명조" panose="02030600000101010101" pitchFamily="18" charset="-127"/>
      <p:regular r:id="rId87"/>
    </p:embeddedFont>
    <p:embeddedFont>
      <p:font typeface="맑은 고딕" panose="020B0503020000020004" pitchFamily="34" charset="-127"/>
      <p:regular r:id="rId88"/>
      <p:bold r:id="rId89"/>
    </p:embeddedFont>
    <p:embeddedFont>
      <p:font typeface="맑은 고딕" panose="020B0503020000020004" pitchFamily="34" charset="-127"/>
      <p:regular r:id="rId88"/>
      <p:bold r:id="rId89"/>
    </p:embeddedFont>
    <p:embeddedFont>
      <p:font typeface="Arial Unicode MS" panose="020B0604020202020204" pitchFamily="34" charset="-128"/>
      <p:regular r:id="rId90"/>
    </p:embeddedFont>
    <p:embeddedFont>
      <p:font typeface="Consolas" panose="020B0609020204030204" pitchFamily="49" charset="0"/>
      <p:regular r:id="rId91"/>
      <p:bold r:id="rId92"/>
      <p:italic r:id="rId93"/>
      <p:boldItalic r:id="rId94"/>
    </p:embeddedFont>
    <p:embeddedFont>
      <p:font typeface="Hack" panose="020B0609030202020204" pitchFamily="49" charset="0"/>
      <p:regular r:id="rId95"/>
      <p:bold r:id="rId96"/>
      <p:italic r:id="rId97"/>
      <p:boldItalic r:id="rId98"/>
    </p:embeddedFont>
    <p:embeddedFont>
      <p:font typeface="Tahoma" panose="020B0604030504040204" pitchFamily="34" charset="0"/>
      <p:regular r:id="rId99"/>
      <p:bold r:id="rId10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gyoung kim" initials="dk" lastIdx="2" clrIdx="0">
    <p:extLst>
      <p:ext uri="{19B8F6BF-5375-455C-9EA6-DF929625EA0E}">
        <p15:presenceInfo xmlns:p15="http://schemas.microsoft.com/office/powerpoint/2012/main" userId="6411394a0c72dc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6983"/>
    <a:srgbClr val="ED7D31"/>
    <a:srgbClr val="F8981D"/>
    <a:srgbClr val="995367"/>
    <a:srgbClr val="8FA0A7"/>
    <a:srgbClr val="FFFFFF"/>
    <a:srgbClr val="CC0000"/>
    <a:srgbClr val="E2E8E1"/>
    <a:srgbClr val="020296"/>
    <a:srgbClr val="0A00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67" autoAdjust="0"/>
    <p:restoredTop sz="67344"/>
  </p:normalViewPr>
  <p:slideViewPr>
    <p:cSldViewPr snapToGrid="0" showGuides="1">
      <p:cViewPr varScale="1">
        <p:scale>
          <a:sx n="84" d="100"/>
          <a:sy n="84" d="100"/>
        </p:scale>
        <p:origin x="2184" y="184"/>
      </p:cViewPr>
      <p:guideLst>
        <p:guide orient="horz" pos="2160"/>
        <p:guide pos="3795"/>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8" d="100"/>
          <a:sy n="88" d="100"/>
        </p:scale>
        <p:origin x="296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font" Target="fonts/font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11.fntdata"/><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fntdata"/><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14.fntdata"/><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D54975-61E1-4663-AE1E-EA2AA35284B1}" type="datetimeFigureOut">
              <a:rPr lang="ko-KR" altLang="en-US" smtClean="0"/>
              <a:t>2020. 3. 18.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F1D21-1826-4374-A368-B2C406B0BFDA}" type="slidenum">
              <a:rPr lang="ko-KR" altLang="en-US" smtClean="0"/>
              <a:t>‹#›</a:t>
            </a:fld>
            <a:endParaRPr lang="ko-KR" altLang="en-US"/>
          </a:p>
        </p:txBody>
      </p:sp>
    </p:spTree>
    <p:extLst>
      <p:ext uri="{BB962C8B-B14F-4D97-AF65-F5344CB8AC3E}">
        <p14:creationId xmlns:p14="http://schemas.microsoft.com/office/powerpoint/2010/main" val="171069177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the four weeks from now, we study Verilog design. </a:t>
            </a:r>
          </a:p>
          <a:p>
            <a:r>
              <a:rPr kumimoji="1" lang="en-US" altLang="ko-KR" dirty="0"/>
              <a:t>In the first week, we will cover Verilog basics and testbench.</a:t>
            </a:r>
          </a:p>
          <a:p>
            <a:r>
              <a:rPr kumimoji="1" lang="en-US" altLang="ko-KR" dirty="0"/>
              <a:t> </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a:t>
            </a:fld>
            <a:endParaRPr lang="ko-KR" altLang="en-US"/>
          </a:p>
        </p:txBody>
      </p:sp>
    </p:spTree>
    <p:extLst>
      <p:ext uri="{BB962C8B-B14F-4D97-AF65-F5344CB8AC3E}">
        <p14:creationId xmlns:p14="http://schemas.microsoft.com/office/powerpoint/2010/main" val="3856656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this week’s lab, we will design a simple multiplier and adder in Verilog and will simulate its behavior to validate its functionality.</a:t>
            </a:r>
          </a:p>
          <a:p>
            <a:r>
              <a:rPr kumimoji="1" lang="en-US" altLang="ko-KR" dirty="0"/>
              <a:t>We will use a commercial FPGA design tool called </a:t>
            </a:r>
            <a:r>
              <a:rPr kumimoji="1" lang="en-US" altLang="ko-KR" dirty="0" err="1"/>
              <a:t>Vivado</a:t>
            </a:r>
            <a:r>
              <a:rPr kumimoji="1" lang="en-US" altLang="ko-KR" dirty="0"/>
              <a:t>.</a:t>
            </a:r>
          </a:p>
          <a:p>
            <a:endParaRPr kumimoji="1" lang="en-US" altLang="ko-KR" dirty="0"/>
          </a:p>
          <a:p>
            <a:r>
              <a:rPr kumimoji="1" lang="en-US" altLang="ko-KR" dirty="0"/>
              <a:t>In order to design our functions in Verilog, in the lecture, we review Verilog design.</a:t>
            </a:r>
          </a:p>
          <a:p>
            <a:r>
              <a:rPr kumimoji="1" lang="en-US" altLang="ko-KR" dirty="0"/>
              <a:t>This week, we will review the basic grammar required for our lab of multiplier/adder design and simulation.</a:t>
            </a:r>
          </a:p>
          <a:p>
            <a:endParaRPr kumimoji="1" lang="en-US" altLang="ko-KR" dirty="0"/>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12</a:t>
            </a:fld>
            <a:endParaRPr lang="ko-KR" altLang="en-US"/>
          </a:p>
        </p:txBody>
      </p:sp>
    </p:spTree>
    <p:extLst>
      <p:ext uri="{BB962C8B-B14F-4D97-AF65-F5344CB8AC3E}">
        <p14:creationId xmlns:p14="http://schemas.microsoft.com/office/powerpoint/2010/main" val="184251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Verilog is a hardware description language (HDL).</a:t>
            </a:r>
          </a:p>
          <a:p>
            <a:r>
              <a:rPr kumimoji="1" lang="en-US" altLang="ko-KR" dirty="0"/>
              <a:t>Before we started to use HDL, we had designed hardware in a structural way, e.g., by connecting primitive components, e.g., AND, OR gates, to build a larger design.</a:t>
            </a:r>
          </a:p>
          <a:p>
            <a:r>
              <a:rPr kumimoji="1" lang="en-US" altLang="ko-KR" dirty="0"/>
              <a:t>HDL looks more similar to typical software program, and thus more easily understood than the structural design </a:t>
            </a:r>
          </a:p>
          <a:p>
            <a:r>
              <a:rPr kumimoji="1" lang="en-US" altLang="ko-KR" dirty="0"/>
              <a:t>thereby reducing bugs and finally shortening design time due to smaller bugs.</a:t>
            </a:r>
          </a:p>
          <a:p>
            <a:r>
              <a:rPr kumimoji="1" lang="en-US" altLang="ko-KR" dirty="0"/>
              <a:t>  </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14</a:t>
            </a:fld>
            <a:endParaRPr lang="ko-KR" altLang="en-US"/>
          </a:p>
        </p:txBody>
      </p:sp>
    </p:spTree>
    <p:extLst>
      <p:ext uri="{BB962C8B-B14F-4D97-AF65-F5344CB8AC3E}">
        <p14:creationId xmlns:p14="http://schemas.microsoft.com/office/powerpoint/2010/main" val="2212072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slides shows a typical hardware design flow from a specification to silicon chip design.</a:t>
            </a:r>
          </a:p>
          <a:p>
            <a:r>
              <a:rPr kumimoji="1" lang="en-US" altLang="ko-KR" dirty="0"/>
              <a:t>Given a specification (i.e., desired function to design) using a software program in C or </a:t>
            </a:r>
            <a:r>
              <a:rPr kumimoji="1" lang="en-US" altLang="ko-KR" dirty="0" err="1"/>
              <a:t>Matlab</a:t>
            </a:r>
            <a:r>
              <a:rPr kumimoji="1" lang="en-US" altLang="ko-KR" dirty="0"/>
              <a:t>,</a:t>
            </a:r>
          </a:p>
          <a:p>
            <a:r>
              <a:rPr kumimoji="1" lang="en-US" altLang="ko-KR" dirty="0"/>
              <a:t>we write Verilog code which has the same functionality as the C or </a:t>
            </a:r>
            <a:r>
              <a:rPr kumimoji="1" lang="en-US" altLang="ko-KR" dirty="0" err="1"/>
              <a:t>Matlab</a:t>
            </a:r>
            <a:r>
              <a:rPr kumimoji="1" lang="en-US" altLang="ko-KR" dirty="0"/>
              <a:t> program.</a:t>
            </a:r>
          </a:p>
          <a:p>
            <a:r>
              <a:rPr kumimoji="1" lang="en-US" altLang="ko-KR" dirty="0"/>
              <a:t>In order to validate the function of Verilog design, we execute the Verilog design.</a:t>
            </a:r>
          </a:p>
          <a:p>
            <a:r>
              <a:rPr kumimoji="1" lang="en-US" altLang="ko-KR" dirty="0"/>
              <a:t>We usually call the execution of Verilog design ‘simulation’.</a:t>
            </a:r>
          </a:p>
          <a:p>
            <a:r>
              <a:rPr kumimoji="1" lang="en-US" altLang="ko-KR" dirty="0"/>
              <a:t>It is because the Verilog design is for hardware implementation.</a:t>
            </a:r>
          </a:p>
          <a:p>
            <a:r>
              <a:rPr kumimoji="1" lang="en-US" altLang="ko-KR" dirty="0"/>
              <a:t>Thus, the real execution of Verilog design will be to execute the final hardware design, e.g., chip.</a:t>
            </a:r>
          </a:p>
          <a:p>
            <a:r>
              <a:rPr kumimoji="1" lang="en-US" altLang="ko-KR" dirty="0"/>
              <a:t>However, in order to check to see if there is no bug in our Verilog design, </a:t>
            </a:r>
          </a:p>
          <a:p>
            <a:r>
              <a:rPr kumimoji="1" lang="en-US" altLang="ko-KR" dirty="0"/>
              <a:t>We need to be able to simulate the execution of our design in Verilog.</a:t>
            </a:r>
          </a:p>
          <a:p>
            <a:r>
              <a:rPr kumimoji="1" lang="en-US" altLang="ko-KR" dirty="0"/>
              <a:t>During simulation, we can find bugs and resolve them.</a:t>
            </a:r>
          </a:p>
          <a:p>
            <a:endParaRPr kumimoji="1" lang="en-US" altLang="ko-KR" dirty="0"/>
          </a:p>
          <a:p>
            <a:r>
              <a:rPr kumimoji="1" lang="en-US" altLang="ko-KR" dirty="0"/>
              <a:t>Then, we synthesize the Verilog design to gate-level netlist. </a:t>
            </a:r>
          </a:p>
          <a:p>
            <a:r>
              <a:rPr kumimoji="1" lang="en-US" altLang="ko-KR" dirty="0"/>
              <a:t>For instance, if we have a sentence like C = A and B in Verilog code,</a:t>
            </a:r>
          </a:p>
          <a:p>
            <a:r>
              <a:rPr kumimoji="1" lang="en-US" altLang="ko-KR" dirty="0"/>
              <a:t>The synthesis transforms the sentence to an AND gate and connects the inputs to input ports of the AND gate and the output to the output port of the AND gate.</a:t>
            </a:r>
          </a:p>
          <a:p>
            <a:r>
              <a:rPr kumimoji="1" lang="en-US" altLang="ko-KR" dirty="0"/>
              <a:t>Thus, we can obtain a schematics consisting of logic components and their connections.</a:t>
            </a:r>
          </a:p>
          <a:p>
            <a:r>
              <a:rPr kumimoji="1" lang="en-US" altLang="ko-KR" dirty="0"/>
              <a:t>We also simulate the gate-level network because the synthesis tool (</a:t>
            </a:r>
            <a:r>
              <a:rPr kumimoji="1" lang="en-US" altLang="ko-KR" dirty="0" err="1"/>
              <a:t>Vivado</a:t>
            </a:r>
            <a:r>
              <a:rPr kumimoji="1" lang="en-US" altLang="ko-KR" dirty="0"/>
              <a:t> in our case) can generate a faulty design (note that the synthesis tool is a software program. Thus, there is always a possibility of bug in it.)</a:t>
            </a:r>
          </a:p>
          <a:p>
            <a:endParaRPr kumimoji="1" lang="en-US" altLang="ko-KR" dirty="0"/>
          </a:p>
          <a:p>
            <a:r>
              <a:rPr kumimoji="1" lang="en-US" altLang="ko-KR" dirty="0"/>
              <a:t>After the functionality check with gate-level simulation, </a:t>
            </a:r>
          </a:p>
          <a:p>
            <a:r>
              <a:rPr kumimoji="1" lang="en-US" altLang="ko-KR" dirty="0"/>
              <a:t>We place the logic gates on a 2-dmenionsal area and connect them, which is called placement and routing.</a:t>
            </a:r>
          </a:p>
          <a:p>
            <a:r>
              <a:rPr kumimoji="1" lang="en-US" altLang="ko-KR" dirty="0"/>
              <a:t>The 2-D area corresponds to (a portion of) the silicon chip where our design will be finally implemented.</a:t>
            </a:r>
          </a:p>
          <a:p>
            <a:r>
              <a:rPr kumimoji="1" lang="en-US" altLang="ko-KR" dirty="0"/>
              <a:t>When some connected components are placed far apart, their interconnection will be physically long thereby having long wire delay.</a:t>
            </a:r>
          </a:p>
          <a:p>
            <a:r>
              <a:rPr kumimoji="1" lang="en-US" altLang="ko-KR" dirty="0"/>
              <a:t>Thus, we need to validate whether the result of placement &amp; route will meet the given constraint of clock period, </a:t>
            </a:r>
            <a:r>
              <a:rPr kumimoji="1" lang="en-US" altLang="ko-KR" dirty="0" err="1"/>
              <a:t>e.g</a:t>
            </a:r>
            <a:r>
              <a:rPr kumimoji="1" lang="en-US" altLang="ko-KR" dirty="0"/>
              <a:t>, 10nanosecond.</a:t>
            </a:r>
          </a:p>
          <a:p>
            <a:endParaRPr kumimoji="1" lang="en-US" altLang="ko-KR" dirty="0"/>
          </a:p>
          <a:p>
            <a:r>
              <a:rPr kumimoji="1" lang="en-US" altLang="ko-KR" dirty="0"/>
              <a:t>Finally we generate the bit-stream to program the FPGA.</a:t>
            </a:r>
          </a:p>
          <a:p>
            <a:r>
              <a:rPr kumimoji="1" lang="en-US" altLang="ko-KR" dirty="0"/>
              <a:t>We usually use FPGA to implement our Verilog design and execute it to validate its functionality.</a:t>
            </a:r>
          </a:p>
          <a:p>
            <a:r>
              <a:rPr kumimoji="1" lang="en-US" altLang="ko-KR" dirty="0"/>
              <a:t>FPGA execution is much faster than simulation.</a:t>
            </a:r>
          </a:p>
          <a:p>
            <a:r>
              <a:rPr kumimoji="1" lang="en-US" altLang="ko-KR" dirty="0"/>
              <a:t>Thus, we can extensively test the Verilog design implemented on the FPGA.</a:t>
            </a:r>
          </a:p>
          <a:p>
            <a:r>
              <a:rPr kumimoji="1" lang="en-US" altLang="ko-KR" dirty="0"/>
              <a:t>After the FPGA validation is finished, we start a process to design a silicon chip.</a:t>
            </a:r>
          </a:p>
          <a:p>
            <a:r>
              <a:rPr kumimoji="1" lang="en-US" altLang="ko-KR" dirty="0"/>
              <a:t>This process is also very long.</a:t>
            </a:r>
          </a:p>
          <a:p>
            <a:endParaRPr kumimoji="1" lang="en-US" altLang="ko-KR" dirty="0"/>
          </a:p>
          <a:p>
            <a:r>
              <a:rPr kumimoji="1" lang="en-US" altLang="ko-KR" dirty="0"/>
              <a:t>In our class, we cover the blue area in the slide. In other words, we implement our hardware on FPGA, not the real silicon chip.</a:t>
            </a:r>
          </a:p>
          <a:p>
            <a:r>
              <a:rPr kumimoji="1" lang="en-US" altLang="ko-KR" dirty="0"/>
              <a:t>The FPGA implementation can be used in real systems as well as in the validation before ASIC design flow.</a:t>
            </a:r>
          </a:p>
          <a:p>
            <a:r>
              <a:rPr kumimoji="1" lang="en-US" altLang="ko-KR" dirty="0"/>
              <a:t>For instance, in the case of base station for wireless system, e.g., 5G, they often use FPGA instead of silicon chip.</a:t>
            </a:r>
          </a:p>
          <a:p>
            <a:r>
              <a:rPr kumimoji="1" lang="en-US" altLang="ko-KR" dirty="0"/>
              <a:t>It is because the FPGA can be reprogrammed to meet new functions.</a:t>
            </a:r>
          </a:p>
          <a:p>
            <a:endParaRPr kumimoji="1" lang="en-US" altLang="ko-KR" dirty="0"/>
          </a:p>
          <a:p>
            <a:endParaRPr kumimoji="1" lang="en-US" altLang="ko-KR" dirty="0"/>
          </a:p>
          <a:p>
            <a:endParaRPr kumimoji="1" lang="en-US" altLang="ko-KR" dirty="0"/>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15</a:t>
            </a:fld>
            <a:endParaRPr lang="ko-KR" altLang="en-US"/>
          </a:p>
        </p:txBody>
      </p:sp>
    </p:spTree>
    <p:extLst>
      <p:ext uri="{BB962C8B-B14F-4D97-AF65-F5344CB8AC3E}">
        <p14:creationId xmlns:p14="http://schemas.microsoft.com/office/powerpoint/2010/main" val="3215833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shows how we represent numbers in Verilog.</a:t>
            </a:r>
          </a:p>
          <a:p>
            <a:r>
              <a:rPr kumimoji="1" lang="en-US" altLang="ko-KR" dirty="0"/>
              <a:t>A Verilog number has three components, size in number of bits, base format and number.</a:t>
            </a:r>
          </a:p>
          <a:p>
            <a:r>
              <a:rPr kumimoji="1" lang="en-US" altLang="ko-KR" dirty="0"/>
              <a:t>For instance, 4’b11 represents 4 bit binary number 11, i.e., 0011 in binary format.</a:t>
            </a:r>
          </a:p>
          <a:p>
            <a:r>
              <a:rPr kumimoji="1" lang="en-US" altLang="ko-KR" dirty="0"/>
              <a:t>In case that the size is not specified, 32 bits is a default size.</a:t>
            </a:r>
          </a:p>
          <a:p>
            <a:r>
              <a:rPr kumimoji="1" lang="en-US" altLang="ko-KR" dirty="0"/>
              <a:t>When both size and base format are not specified, it is a decimal number.</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16</a:t>
            </a:fld>
            <a:endParaRPr lang="ko-KR" altLang="en-US"/>
          </a:p>
        </p:txBody>
      </p:sp>
    </p:spTree>
    <p:extLst>
      <p:ext uri="{BB962C8B-B14F-4D97-AF65-F5344CB8AC3E}">
        <p14:creationId xmlns:p14="http://schemas.microsoft.com/office/powerpoint/2010/main" val="1014909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One important point in Verilog number representation is that we have new types of value, x (unknown) and z (high impedance).</a:t>
            </a:r>
          </a:p>
          <a:p>
            <a:r>
              <a:rPr kumimoji="1" lang="en-US" altLang="ko-KR" dirty="0"/>
              <a:t>Both represent unknown value.</a:t>
            </a:r>
          </a:p>
          <a:p>
            <a:r>
              <a:rPr kumimoji="1" lang="en-US" altLang="ko-KR" dirty="0"/>
              <a:t>However, they have different origins of unknown value.</a:t>
            </a:r>
          </a:p>
          <a:p>
            <a:endParaRPr kumimoji="1" lang="en-US" altLang="ko-KR" dirty="0"/>
          </a:p>
          <a:p>
            <a:r>
              <a:rPr kumimoji="1" lang="en-US" altLang="ko-KR" dirty="0"/>
              <a:t>X occurs when there are more than one drivers on a wire.</a:t>
            </a:r>
          </a:p>
          <a:p>
            <a:r>
              <a:rPr kumimoji="1" lang="en-US" altLang="ko-KR" dirty="0"/>
              <a:t>On the upper right of the slide, we have a circuit consisting of two inverters.</a:t>
            </a:r>
          </a:p>
          <a:p>
            <a:r>
              <a:rPr kumimoji="1" lang="en-US" altLang="ko-KR" dirty="0"/>
              <a:t>Note that the two outputs of the inverters are connected.</a:t>
            </a:r>
          </a:p>
          <a:p>
            <a:r>
              <a:rPr kumimoji="1" lang="en-US" altLang="ko-KR" dirty="0"/>
              <a:t>The inputs are </a:t>
            </a:r>
            <a:r>
              <a:rPr kumimoji="1" lang="en-US" altLang="ko-KR" dirty="0" err="1"/>
              <a:t>Vdd</a:t>
            </a:r>
            <a:r>
              <a:rPr kumimoji="1" lang="en-US" altLang="ko-KR" dirty="0"/>
              <a:t> (upper) and 0 (lower).</a:t>
            </a:r>
          </a:p>
          <a:p>
            <a:r>
              <a:rPr kumimoji="1" lang="en-US" altLang="ko-KR" dirty="0"/>
              <a:t>Thus the outputs of the inverters are 0 (upper) and </a:t>
            </a:r>
            <a:r>
              <a:rPr kumimoji="1" lang="en-US" altLang="ko-KR" dirty="0" err="1"/>
              <a:t>Vdd</a:t>
            </a:r>
            <a:r>
              <a:rPr kumimoji="1" lang="en-US" altLang="ko-KR" dirty="0"/>
              <a:t> (lower).</a:t>
            </a:r>
          </a:p>
          <a:p>
            <a:r>
              <a:rPr kumimoji="1" lang="en-US" altLang="ko-KR" dirty="0"/>
              <a:t>However, the outputs are connected to each other.</a:t>
            </a:r>
          </a:p>
          <a:p>
            <a:r>
              <a:rPr kumimoji="1" lang="en-US" altLang="ko-KR" dirty="0"/>
              <a:t>Thus, the connected wire cannot have either 0 nor </a:t>
            </a:r>
            <a:r>
              <a:rPr kumimoji="1" lang="en-US" altLang="ko-KR" dirty="0" err="1"/>
              <a:t>Vdd</a:t>
            </a:r>
            <a:r>
              <a:rPr kumimoji="1" lang="en-US" altLang="ko-KR" dirty="0"/>
              <a:t>.</a:t>
            </a:r>
          </a:p>
          <a:p>
            <a:r>
              <a:rPr kumimoji="1" lang="en-US" altLang="ko-KR" dirty="0"/>
              <a:t>In such a case, we consider the value unknown, </a:t>
            </a:r>
            <a:r>
              <a:rPr kumimoji="1" lang="en-US" altLang="ko-KR" dirty="0" err="1"/>
              <a:t>i.e</a:t>
            </a:r>
            <a:r>
              <a:rPr kumimoji="1" lang="en-US" altLang="ko-KR" dirty="0"/>
              <a:t>,. X.</a:t>
            </a:r>
          </a:p>
          <a:p>
            <a:endParaRPr kumimoji="1" lang="en-US" altLang="ko-KR" dirty="0"/>
          </a:p>
          <a:p>
            <a:r>
              <a:rPr kumimoji="1" lang="en-US" altLang="ko-KR" dirty="0"/>
              <a:t>Z occurs when there is no driver on a wire.</a:t>
            </a:r>
          </a:p>
          <a:p>
            <a:r>
              <a:rPr kumimoji="1" lang="en-US" altLang="ko-KR" dirty="0"/>
              <a:t>See the circuit, called a tri-state buffer, in the middle below.</a:t>
            </a:r>
          </a:p>
          <a:p>
            <a:r>
              <a:rPr kumimoji="1" lang="en-US" altLang="ko-KR" dirty="0" err="1"/>
              <a:t>Vdd</a:t>
            </a:r>
            <a:r>
              <a:rPr kumimoji="1" lang="en-US" altLang="ko-KR" dirty="0"/>
              <a:t> to input A turns off PMOS transistor (i.e., switch) </a:t>
            </a:r>
            <a:r>
              <a:rPr kumimoji="1" lang="en-US" altLang="ko-KR" dirty="0" err="1"/>
              <a:t>MpB</a:t>
            </a:r>
            <a:r>
              <a:rPr kumimoji="1" lang="en-US" altLang="ko-KR" dirty="0"/>
              <a:t> and turns on NMOS transistor (switch) </a:t>
            </a:r>
            <a:r>
              <a:rPr kumimoji="1" lang="en-US" altLang="ko-KR" dirty="0" err="1"/>
              <a:t>MnA</a:t>
            </a:r>
            <a:r>
              <a:rPr kumimoji="1" lang="en-US" altLang="ko-KR" dirty="0"/>
              <a:t>.</a:t>
            </a:r>
          </a:p>
          <a:p>
            <a:r>
              <a:rPr kumimoji="1" lang="en-US" altLang="ko-KR" dirty="0"/>
              <a:t>0 to input B turns off NMOS transistor (i.e., switch) </a:t>
            </a:r>
            <a:r>
              <a:rPr kumimoji="1" lang="en-US" altLang="ko-KR" dirty="0" err="1"/>
              <a:t>MnB</a:t>
            </a:r>
            <a:r>
              <a:rPr kumimoji="1" lang="en-US" altLang="ko-KR" dirty="0"/>
              <a:t>. </a:t>
            </a:r>
          </a:p>
          <a:p>
            <a:r>
              <a:rPr kumimoji="1" lang="en-US" altLang="ko-KR" dirty="0"/>
              <a:t>Thus, there is no path from </a:t>
            </a:r>
            <a:r>
              <a:rPr kumimoji="1" lang="en-US" altLang="ko-KR" dirty="0" err="1"/>
              <a:t>Vdd</a:t>
            </a:r>
            <a:r>
              <a:rPr kumimoji="1" lang="en-US" altLang="ko-KR" dirty="0"/>
              <a:t> or ground to the output of this circuit.</a:t>
            </a:r>
          </a:p>
          <a:p>
            <a:r>
              <a:rPr kumimoji="1" lang="en-US" altLang="ko-KR" dirty="0"/>
              <a:t>In such a case, we do not know the voltage of the output, and consider the output in a floating or high-impedance state.</a:t>
            </a:r>
          </a:p>
          <a:p>
            <a:r>
              <a:rPr kumimoji="1" lang="en-US" altLang="ko-KR" dirty="0"/>
              <a:t>Note that impedance (in a simple case, resistance) between a wire and </a:t>
            </a:r>
            <a:r>
              <a:rPr kumimoji="1" lang="en-US" altLang="ko-KR" dirty="0" err="1"/>
              <a:t>Vdd</a:t>
            </a:r>
            <a:r>
              <a:rPr kumimoji="1" lang="en-US" altLang="ko-KR" dirty="0"/>
              <a:t> or Ground is very large when the wire is disconnected from </a:t>
            </a:r>
            <a:r>
              <a:rPr kumimoji="1" lang="en-US" altLang="ko-KR" dirty="0" err="1"/>
              <a:t>Vdd</a:t>
            </a:r>
            <a:r>
              <a:rPr kumimoji="1" lang="en-US" altLang="ko-KR" dirty="0"/>
              <a:t> or Ground.</a:t>
            </a:r>
          </a:p>
          <a:p>
            <a:endParaRPr kumimoji="1" lang="en-US" altLang="ko-KR"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17</a:t>
            </a:fld>
            <a:endParaRPr lang="ko-KR" altLang="en-US"/>
          </a:p>
        </p:txBody>
      </p:sp>
    </p:spTree>
    <p:extLst>
      <p:ext uri="{BB962C8B-B14F-4D97-AF65-F5344CB8AC3E}">
        <p14:creationId xmlns:p14="http://schemas.microsoft.com/office/powerpoint/2010/main" val="3915155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use four-valued data, 0, 1, Z and X.</a:t>
            </a:r>
          </a:p>
          <a:p>
            <a:r>
              <a:rPr kumimoji="1" lang="en-US" altLang="ko-KR" dirty="0"/>
              <a:t>We already covered the origins of Z and X.</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18</a:t>
            </a:fld>
            <a:endParaRPr lang="ko-KR" altLang="en-US"/>
          </a:p>
        </p:txBody>
      </p:sp>
    </p:spTree>
    <p:extLst>
      <p:ext uri="{BB962C8B-B14F-4D97-AF65-F5344CB8AC3E}">
        <p14:creationId xmlns:p14="http://schemas.microsoft.com/office/powerpoint/2010/main" val="3467762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Verilog, wire and </a:t>
            </a:r>
            <a:r>
              <a:rPr kumimoji="1" lang="en-US" altLang="ko-KR" dirty="0" err="1"/>
              <a:t>reg</a:t>
            </a:r>
            <a:r>
              <a:rPr kumimoji="1" lang="en-US" altLang="ko-KR" dirty="0"/>
              <a:t> are very confusing concepts.</a:t>
            </a:r>
          </a:p>
          <a:p>
            <a:r>
              <a:rPr kumimoji="1" lang="en-US" altLang="ko-KR" dirty="0"/>
              <a:t>Both represent numbers.</a:t>
            </a:r>
          </a:p>
          <a:p>
            <a:r>
              <a:rPr kumimoji="1" lang="en-US" altLang="ko-KR" dirty="0"/>
              <a:t>However, their physical meaning is different.</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19</a:t>
            </a:fld>
            <a:endParaRPr lang="ko-KR" altLang="en-US"/>
          </a:p>
        </p:txBody>
      </p:sp>
    </p:spTree>
    <p:extLst>
      <p:ext uri="{BB962C8B-B14F-4D97-AF65-F5344CB8AC3E}">
        <p14:creationId xmlns:p14="http://schemas.microsoft.com/office/powerpoint/2010/main" val="3536955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Wire is, as the name ‘wire’ shows, the value on a wire.</a:t>
            </a:r>
          </a:p>
          <a:p>
            <a:r>
              <a:rPr kumimoji="1" lang="en-US" altLang="ko-KR" dirty="0"/>
              <a:t>Thus, it cannot store its value.</a:t>
            </a:r>
          </a:p>
          <a:p>
            <a:endParaRPr kumimoji="1" lang="en-US" altLang="ko-KR" dirty="0"/>
          </a:p>
          <a:p>
            <a:r>
              <a:rPr kumimoji="1" lang="en-US" altLang="ko-KR" dirty="0"/>
              <a:t>Reg usually represents the register, i.e., a (set of) storage element(s), i.e., flip-flop(s).</a:t>
            </a:r>
          </a:p>
          <a:p>
            <a:r>
              <a:rPr kumimoji="1" lang="en-US" altLang="ko-KR" dirty="0"/>
              <a:t>A storage element keeps its value until a new value is written to it.</a:t>
            </a:r>
          </a:p>
          <a:p>
            <a:endParaRPr kumimoji="1" lang="en-US" altLang="ko-KR" dirty="0"/>
          </a:p>
          <a:p>
            <a:r>
              <a:rPr kumimoji="1" lang="en-US" altLang="ko-KR" dirty="0"/>
              <a:t>In summary, </a:t>
            </a:r>
            <a:r>
              <a:rPr kumimoji="1" lang="en-US" altLang="ko-KR" dirty="0" err="1"/>
              <a:t>reg</a:t>
            </a:r>
            <a:r>
              <a:rPr kumimoji="1" lang="en-US" altLang="ko-KR" dirty="0"/>
              <a:t> is a storage while wire is just a connecting wire between two hardware components.</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20</a:t>
            </a:fld>
            <a:endParaRPr lang="ko-KR" altLang="en-US"/>
          </a:p>
        </p:txBody>
      </p:sp>
    </p:spTree>
    <p:extLst>
      <p:ext uri="{BB962C8B-B14F-4D97-AF65-F5344CB8AC3E}">
        <p14:creationId xmlns:p14="http://schemas.microsoft.com/office/powerpoint/2010/main" val="2009597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Verilog code, we can use typical decimal numbers and arrays.</a:t>
            </a:r>
          </a:p>
          <a:p>
            <a:endParaRPr kumimoji="1" lang="en-US" altLang="ko-KR" dirty="0"/>
          </a:p>
          <a:p>
            <a:r>
              <a:rPr kumimoji="1" lang="en-US" altLang="ko-KR" dirty="0"/>
              <a:t>Verilog has a special variable to represent time.</a:t>
            </a:r>
          </a:p>
          <a:p>
            <a:r>
              <a:rPr kumimoji="1" lang="en-US" altLang="ko-KR" dirty="0"/>
              <a:t>It is mostly used in testbench or just for simulation purpose.</a:t>
            </a:r>
          </a:p>
          <a:p>
            <a:r>
              <a:rPr kumimoji="1" lang="en-US" altLang="ko-KR" dirty="0"/>
              <a:t>You will see examples of time variable soon in the testbench examples.</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21</a:t>
            </a:fld>
            <a:endParaRPr lang="ko-KR" altLang="en-US"/>
          </a:p>
        </p:txBody>
      </p:sp>
    </p:spTree>
    <p:extLst>
      <p:ext uri="{BB962C8B-B14F-4D97-AF65-F5344CB8AC3E}">
        <p14:creationId xmlns:p14="http://schemas.microsoft.com/office/powerpoint/2010/main" val="173384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When we declare variables, we need to specify their type, </a:t>
            </a:r>
            <a:r>
              <a:rPr kumimoji="1" lang="en-US" altLang="ko-KR" dirty="0" err="1"/>
              <a:t>reg</a:t>
            </a:r>
            <a:r>
              <a:rPr kumimoji="1" lang="en-US" altLang="ko-KR" dirty="0"/>
              <a:t> or wire.</a:t>
            </a:r>
          </a:p>
          <a:p>
            <a:r>
              <a:rPr kumimoji="1" lang="en-US" altLang="ko-KR" dirty="0"/>
              <a:t>Each </a:t>
            </a:r>
            <a:r>
              <a:rPr kumimoji="1" lang="en-US" altLang="ko-KR" dirty="0" err="1"/>
              <a:t>reg</a:t>
            </a:r>
            <a:r>
              <a:rPr kumimoji="1" lang="en-US" altLang="ko-KR" dirty="0"/>
              <a:t> or wire can have multiple bits.</a:t>
            </a:r>
          </a:p>
          <a:p>
            <a:r>
              <a:rPr kumimoji="1" lang="en-US" altLang="ko-KR" dirty="0"/>
              <a:t>Bit indexing is flexible, see [0:7] and [7:0] in this slide. </a:t>
            </a:r>
          </a:p>
          <a:p>
            <a:r>
              <a:rPr kumimoji="1" lang="en-US" altLang="ko-KR" dirty="0"/>
              <a:t>The first index represents the most significant bit.</a:t>
            </a:r>
          </a:p>
          <a:p>
            <a:endParaRPr kumimoji="1" lang="en-US" altLang="ko-KR" dirty="0"/>
          </a:p>
          <a:p>
            <a:r>
              <a:rPr kumimoji="1" lang="en-US" altLang="ko-KR" dirty="0"/>
              <a:t>Bits can be assembled, i.e., concatenated to form a longer bit-width.</a:t>
            </a:r>
          </a:p>
          <a:p>
            <a:r>
              <a:rPr kumimoji="1" lang="en-US" altLang="ko-KR" dirty="0"/>
              <a:t>See the array B in this slide.</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22</a:t>
            </a:fld>
            <a:endParaRPr lang="ko-KR" altLang="en-US"/>
          </a:p>
        </p:txBody>
      </p:sp>
    </p:spTree>
    <p:extLst>
      <p:ext uri="{BB962C8B-B14F-4D97-AF65-F5344CB8AC3E}">
        <p14:creationId xmlns:p14="http://schemas.microsoft.com/office/powerpoint/2010/main" val="1538657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Verilog design corresponds to the MV accelerator design in our lab and term project.</a:t>
            </a:r>
          </a:p>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EB5E937-9258-4637-ACDE-994D4F1D1A00}"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1966079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 vector corresponds to an array in typical programming language.</a:t>
            </a:r>
          </a:p>
          <a:p>
            <a:r>
              <a:rPr kumimoji="1" lang="en-US" altLang="ko-KR" dirty="0"/>
              <a:t>It is especially useful to represent a memory element.</a:t>
            </a:r>
          </a:p>
          <a:p>
            <a:endParaRPr kumimoji="1" lang="en-US" altLang="ko-KR" dirty="0"/>
          </a:p>
          <a:p>
            <a:r>
              <a:rPr kumimoji="1" lang="en-US" altLang="ko-KR" dirty="0"/>
              <a:t>For instance, </a:t>
            </a:r>
          </a:p>
          <a:p>
            <a:endParaRPr kumimoji="1" lang="en-US" altLang="ko-KR" dirty="0"/>
          </a:p>
          <a:p>
            <a:r>
              <a:rPr lang="en-US" altLang="zh-TW" sz="1200" b="1" dirty="0" err="1">
                <a:latin typeface="Consolas" panose="020B0609020204030204" pitchFamily="49" charset="0"/>
                <a:ea typeface="Hack" panose="020B0609030202020204" pitchFamily="49" charset="0"/>
                <a:cs typeface="Courier New" panose="02070309020205020404" pitchFamily="49" charset="0"/>
              </a:rPr>
              <a:t>reg</a:t>
            </a:r>
            <a:r>
              <a:rPr lang="en-US" altLang="zh-TW" sz="1200" b="1" dirty="0">
                <a:latin typeface="Consolas" panose="020B0609020204030204" pitchFamily="49" charset="0"/>
                <a:ea typeface="Hack" panose="020B0609030202020204" pitchFamily="49" charset="0"/>
                <a:cs typeface="Courier New" panose="02070309020205020404" pitchFamily="49" charset="0"/>
              </a:rPr>
              <a:t>  [31:0] y[15:0]; </a:t>
            </a:r>
            <a:endParaRPr kumimoji="1" lang="en-US" altLang="ko-KR" dirty="0"/>
          </a:p>
          <a:p>
            <a:endParaRPr kumimoji="1" lang="en-US" altLang="ko-KR" dirty="0"/>
          </a:p>
          <a:p>
            <a:r>
              <a:rPr kumimoji="1" lang="en-US" altLang="ko-KR" dirty="0"/>
              <a:t>represents a memory component y which can store 16 variables (each has 32 bits).</a:t>
            </a:r>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23</a:t>
            </a:fld>
            <a:endParaRPr lang="ko-KR" altLang="en-US"/>
          </a:p>
        </p:txBody>
      </p:sp>
    </p:spTree>
    <p:extLst>
      <p:ext uri="{BB962C8B-B14F-4D97-AF65-F5344CB8AC3E}">
        <p14:creationId xmlns:p14="http://schemas.microsoft.com/office/powerpoint/2010/main" val="4212371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can find more examples of variables for memory on this slide.</a:t>
            </a:r>
          </a:p>
          <a:p>
            <a:r>
              <a:rPr kumimoji="1" lang="en-US" altLang="ko-KR" dirty="0"/>
              <a:t>Please note that a memory component can represent any storage element like ROM (read only memory), RAM (random access memory), register files, etc.</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24</a:t>
            </a:fld>
            <a:endParaRPr lang="ko-KR" altLang="en-US"/>
          </a:p>
        </p:txBody>
      </p:sp>
    </p:spTree>
    <p:extLst>
      <p:ext uri="{BB962C8B-B14F-4D97-AF65-F5344CB8AC3E}">
        <p14:creationId xmlns:p14="http://schemas.microsoft.com/office/powerpoint/2010/main" val="2077323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Verilog, the connection between the input (output) port of a module and a wire is made by ‘assign’ statement.</a:t>
            </a:r>
          </a:p>
          <a:p>
            <a:r>
              <a:rPr kumimoji="1" lang="en-US" altLang="ko-KR" dirty="0"/>
              <a:t>In this example, ph1b is a wire and ph1 is an input port of this module.</a:t>
            </a:r>
          </a:p>
          <a:p>
            <a:endParaRPr kumimoji="1" lang="en-US" altLang="ko-KR" dirty="0"/>
          </a:p>
          <a:p>
            <a:r>
              <a:rPr kumimoji="1" lang="en-US" altLang="ko-KR" dirty="0"/>
              <a:t>An assignment statement like</a:t>
            </a:r>
          </a:p>
          <a:p>
            <a:r>
              <a:rPr kumimoji="1" lang="en-US" altLang="ko-KR" dirty="0"/>
              <a:t>assign ph1b =~ph1;</a:t>
            </a:r>
          </a:p>
          <a:p>
            <a:endParaRPr kumimoji="1" lang="en-US" altLang="ko-KR" dirty="0"/>
          </a:p>
          <a:p>
            <a:r>
              <a:rPr kumimoji="1" lang="en-US" altLang="ko-KR" dirty="0"/>
              <a:t>connects the input port to the wire (by inserting an inverter between the two).</a:t>
            </a:r>
          </a:p>
          <a:p>
            <a:r>
              <a:rPr kumimoji="1" lang="en-US" altLang="ko-KR" dirty="0"/>
              <a:t>Note that the left-hand side of the assignment can have only the wire, not the register.</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25</a:t>
            </a:fld>
            <a:endParaRPr lang="ko-KR" altLang="en-US"/>
          </a:p>
        </p:txBody>
      </p:sp>
    </p:spTree>
    <p:extLst>
      <p:ext uri="{BB962C8B-B14F-4D97-AF65-F5344CB8AC3E}">
        <p14:creationId xmlns:p14="http://schemas.microsoft.com/office/powerpoint/2010/main" val="2768909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Verilog, most of basic operators are the same as those in programming language C.</a:t>
            </a:r>
          </a:p>
          <a:p>
            <a:r>
              <a:rPr kumimoji="1" lang="en-US" altLang="ko-KR" dirty="0"/>
              <a:t>The key differences are the concept of module (similar to the class in C++), bitwise logical operations, etc.</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26</a:t>
            </a:fld>
            <a:endParaRPr lang="ko-KR" altLang="en-US"/>
          </a:p>
        </p:txBody>
      </p:sp>
    </p:spTree>
    <p:extLst>
      <p:ext uri="{BB962C8B-B14F-4D97-AF65-F5344CB8AC3E}">
        <p14:creationId xmlns:p14="http://schemas.microsoft.com/office/powerpoint/2010/main" val="290842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slides shows operators in Verilog. </a:t>
            </a:r>
          </a:p>
          <a:p>
            <a:r>
              <a:rPr kumimoji="1" lang="en-US" altLang="ko-KR" dirty="0"/>
              <a:t>Compared with those in C, there are new types of operators, bitwise, case equality, and reduction.</a:t>
            </a:r>
          </a:p>
          <a:p>
            <a:r>
              <a:rPr kumimoji="1" lang="en-US" altLang="ko-KR" dirty="0"/>
              <a:t>We will see code examples using them in the following slides.</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27</a:t>
            </a:fld>
            <a:endParaRPr lang="ko-KR" altLang="en-US"/>
          </a:p>
        </p:txBody>
      </p:sp>
    </p:spTree>
    <p:extLst>
      <p:ext uri="{BB962C8B-B14F-4D97-AF65-F5344CB8AC3E}">
        <p14:creationId xmlns:p14="http://schemas.microsoft.com/office/powerpoint/2010/main" val="4066403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write Verilog code to realize a hardware implementation. </a:t>
            </a:r>
          </a:p>
          <a:p>
            <a:r>
              <a:rPr kumimoji="1" lang="en-US" altLang="ko-KR" dirty="0"/>
              <a:t>The hardware implementation is often based on very low level logical units like logic gates or some arithmetic units like adders.</a:t>
            </a:r>
          </a:p>
          <a:p>
            <a:r>
              <a:rPr kumimoji="1" lang="en-US" altLang="ko-KR" dirty="0"/>
              <a:t>Thus, some complex Verilog operators cannot be directed mapped to these physical components like gates or function units.</a:t>
            </a:r>
          </a:p>
          <a:p>
            <a:r>
              <a:rPr kumimoji="1" lang="en-US" altLang="ko-KR" dirty="0"/>
              <a:t>In such a case, our Verilog code cannot be implemented, also called as, synthesized in hardware.</a:t>
            </a:r>
          </a:p>
          <a:p>
            <a:endParaRPr kumimoji="1" lang="en-US" altLang="ko-KR" dirty="0"/>
          </a:p>
          <a:p>
            <a:r>
              <a:rPr kumimoji="1" lang="en-US" altLang="ko-KR" dirty="0"/>
              <a:t>This slide highlights some </a:t>
            </a:r>
            <a:r>
              <a:rPr kumimoji="1" lang="en-US" altLang="ko-KR" dirty="0" err="1"/>
              <a:t>unsynthesizable</a:t>
            </a:r>
            <a:r>
              <a:rPr kumimoji="1" lang="en-US" altLang="ko-KR" dirty="0"/>
              <a:t> operators in gray.</a:t>
            </a:r>
          </a:p>
          <a:p>
            <a:r>
              <a:rPr kumimoji="1" lang="en-US" altLang="ko-KR" dirty="0"/>
              <a:t>For instance, the modulus operator, % is not synthesized to a hardware component.</a:t>
            </a:r>
          </a:p>
          <a:p>
            <a:r>
              <a:rPr kumimoji="1" lang="en-US" altLang="ko-KR" dirty="0"/>
              <a:t>Thus, in case that we need modulus operation, we may need to use a divider to obtain the remainder or,</a:t>
            </a:r>
          </a:p>
          <a:p>
            <a:r>
              <a:rPr kumimoji="1" lang="en-US" altLang="ko-KR" dirty="0"/>
              <a:t>in most cases, use a shift operation in case that the divisor is a power of two.</a:t>
            </a:r>
          </a:p>
          <a:p>
            <a:endParaRPr kumimoji="1" lang="en-US" altLang="ko-KR" dirty="0"/>
          </a:p>
          <a:p>
            <a:r>
              <a:rPr kumimoji="1" lang="en-US" altLang="ko-KR" dirty="0"/>
              <a:t>Another </a:t>
            </a:r>
            <a:r>
              <a:rPr kumimoji="1" lang="en-US" altLang="ko-KR" dirty="0" err="1"/>
              <a:t>unsynthesizable</a:t>
            </a:r>
            <a:r>
              <a:rPr kumimoji="1" lang="en-US" altLang="ko-KR" dirty="0"/>
              <a:t> operator is case equality the examples of which we will see in the following slides.</a:t>
            </a:r>
          </a:p>
          <a:p>
            <a:endParaRPr kumimoji="1" lang="en-US" altLang="ko-KR"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28</a:t>
            </a:fld>
            <a:endParaRPr lang="ko-KR" altLang="en-US"/>
          </a:p>
        </p:txBody>
      </p:sp>
    </p:spTree>
    <p:extLst>
      <p:ext uri="{BB962C8B-B14F-4D97-AF65-F5344CB8AC3E}">
        <p14:creationId xmlns:p14="http://schemas.microsoft.com/office/powerpoint/2010/main" val="1401289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29</a:t>
            </a:fld>
            <a:endParaRPr lang="ko-KR" altLang="en-US"/>
          </a:p>
        </p:txBody>
      </p:sp>
    </p:spTree>
    <p:extLst>
      <p:ext uri="{BB962C8B-B14F-4D97-AF65-F5344CB8AC3E}">
        <p14:creationId xmlns:p14="http://schemas.microsoft.com/office/powerpoint/2010/main" val="3510798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EA33ADC-4329-B445-86C8-2B0B90038B1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dirty="0">
                <a:ea typeface="굴림" panose="020B0600000101010101" pitchFamily="34" charset="-127"/>
              </a:rPr>
              <a:t>Let</a:t>
            </a:r>
            <a:r>
              <a:rPr lang="ko-KR" altLang="en-US" dirty="0">
                <a:ea typeface="굴림" panose="020B0600000101010101" pitchFamily="34" charset="-127"/>
              </a:rPr>
              <a:t>’</a:t>
            </a:r>
            <a:r>
              <a:rPr lang="en-US" altLang="ko-KR" dirty="0">
                <a:ea typeface="굴림" panose="020B0600000101010101" pitchFamily="34" charset="-127"/>
              </a:rPr>
              <a:t>s try to review 1’s and 2’s complement.</a:t>
            </a:r>
          </a:p>
          <a:p>
            <a:r>
              <a:rPr lang="en-US" altLang="ko-KR" dirty="0">
                <a:ea typeface="굴림" panose="020B0600000101010101" pitchFamily="34" charset="-127"/>
              </a:rPr>
              <a:t>As you can see in this slide, 1’s complement is the bit-wise complement (inversion) of the original value.</a:t>
            </a:r>
          </a:p>
          <a:p>
            <a:endParaRPr lang="en-US" altLang="ko-KR" dirty="0">
              <a:ea typeface="굴림" panose="020B0600000101010101" pitchFamily="34" charset="-127"/>
            </a:endParaRPr>
          </a:p>
        </p:txBody>
      </p:sp>
      <p:sp>
        <p:nvSpPr>
          <p:cNvPr id="54275" name="Rectangle 3">
            <a:extLst>
              <a:ext uri="{FF2B5EF4-FFF2-40B4-BE49-F238E27FC236}">
                <a16:creationId xmlns:a16="http://schemas.microsoft.com/office/drawing/2014/main" id="{CDFF9E27-A62E-C744-BE8B-24DFF5E1E0A5}"/>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86064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B0A69C4-15AD-4B47-82A3-EEAB809AB48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dirty="0">
                <a:ea typeface="굴림" panose="020B0600000101010101" pitchFamily="34" charset="-127"/>
              </a:rPr>
              <a:t>We obtain the 2’s complement of a number by adding ‘1’ to its 1’s complement.</a:t>
            </a:r>
            <a:endParaRPr lang="ko-KR" altLang="en-US" dirty="0">
              <a:ea typeface="굴림" panose="020B0600000101010101" pitchFamily="34" charset="-127"/>
            </a:endParaRPr>
          </a:p>
        </p:txBody>
      </p:sp>
      <p:sp>
        <p:nvSpPr>
          <p:cNvPr id="60419" name="Rectangle 3">
            <a:extLst>
              <a:ext uri="{FF2B5EF4-FFF2-40B4-BE49-F238E27FC236}">
                <a16:creationId xmlns:a16="http://schemas.microsoft.com/office/drawing/2014/main" id="{FA5432C0-100A-144B-8CC2-761689A704B5}"/>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77214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6521886-229F-7941-9B6E-067B6B3136C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ko-KR" dirty="0">
                <a:ea typeface="굴림" panose="020B0600000101010101" pitchFamily="34" charset="-127"/>
              </a:rPr>
              <a:t>By using 2’s complement, we can perform subtraction by addition, i.e., by adding two numbers, one positive number and the other negative number.</a:t>
            </a:r>
            <a:endParaRPr lang="ko-KR" altLang="en-US" dirty="0">
              <a:ea typeface="굴림" panose="020B0600000101010101" pitchFamily="34" charset="-127"/>
            </a:endParaRPr>
          </a:p>
        </p:txBody>
      </p:sp>
      <p:sp>
        <p:nvSpPr>
          <p:cNvPr id="62467" name="Rectangle 3">
            <a:extLst>
              <a:ext uri="{FF2B5EF4-FFF2-40B4-BE49-F238E27FC236}">
                <a16:creationId xmlns:a16="http://schemas.microsoft.com/office/drawing/2014/main" id="{D9073C87-A09B-7C43-82C7-247D38E7DCC1}"/>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431925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As we studied in the previous week, our MV accelerator consists of PEs (MAC units) and memory components (BRAM).</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4</a:t>
            </a:fld>
            <a:endParaRPr lang="ko-KR" altLang="en-US"/>
          </a:p>
        </p:txBody>
      </p:sp>
    </p:spTree>
    <p:extLst>
      <p:ext uri="{BB962C8B-B14F-4D97-AF65-F5344CB8AC3E}">
        <p14:creationId xmlns:p14="http://schemas.microsoft.com/office/powerpoint/2010/main" val="1320925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One salient difference of Verilog coding is bitwise operators.</a:t>
            </a:r>
          </a:p>
          <a:p>
            <a:r>
              <a:rPr kumimoji="1" lang="en-US" altLang="ko-KR" dirty="0"/>
              <a:t>We need to pay attention to the case that one of the input bits is Z.</a:t>
            </a:r>
          </a:p>
          <a:p>
            <a:r>
              <a:rPr kumimoji="1" lang="en-US" altLang="ko-KR" dirty="0"/>
              <a:t>We treat Z lie unknown X in logical operations.</a:t>
            </a:r>
          </a:p>
          <a:p>
            <a:endParaRPr kumimoji="1" lang="en-US" altLang="ko-KR" dirty="0"/>
          </a:p>
          <a:p>
            <a:r>
              <a:rPr kumimoji="1" lang="en-US" altLang="ko-KR" dirty="0"/>
              <a:t>Note that the output of bitwise operator has the same bit-width of the input</a:t>
            </a:r>
          </a:p>
          <a:p>
            <a:r>
              <a:rPr kumimoji="1" lang="en-US" altLang="ko-KR" dirty="0"/>
              <a:t>Since the logical operation is applied to each bit pair of the two inputs.</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33</a:t>
            </a:fld>
            <a:endParaRPr lang="ko-KR" altLang="en-US"/>
          </a:p>
        </p:txBody>
      </p:sp>
    </p:spTree>
    <p:extLst>
      <p:ext uri="{BB962C8B-B14F-4D97-AF65-F5344CB8AC3E}">
        <p14:creationId xmlns:p14="http://schemas.microsoft.com/office/powerpoint/2010/main" val="2358326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Let</a:t>
            </a:r>
            <a:r>
              <a:rPr kumimoji="1" lang="ko-KR" altLang="en-US" dirty="0"/>
              <a:t>’</a:t>
            </a:r>
            <a:r>
              <a:rPr kumimoji="1" lang="en-US" altLang="ko-KR" dirty="0"/>
              <a:t>s see a simple circuit of 4-to-1 MUX where the output is connected to one of the four inputs depending on two control signals s0 and s1.</a:t>
            </a:r>
          </a:p>
          <a:p>
            <a:r>
              <a:rPr kumimoji="1" lang="en-US" altLang="ko-KR" dirty="0"/>
              <a:t>As shown on the right, wire ‘out’ can be obtained by </a:t>
            </a:r>
            <a:r>
              <a:rPr kumimoji="1" lang="en-US" altLang="ko-KR" dirty="0" err="1"/>
              <a:t>ORing</a:t>
            </a:r>
            <a:r>
              <a:rPr kumimoji="1" lang="en-US" altLang="ko-KR" dirty="0"/>
              <a:t> four outputs each of which is the output of AND operation.</a:t>
            </a:r>
          </a:p>
          <a:p>
            <a:r>
              <a:rPr kumimoji="1" lang="en-US" altLang="ko-KR" dirty="0"/>
              <a:t>On the left, we can see the resulting circuits having 4 3-input AND ages and 1 4-input OR gate.</a:t>
            </a:r>
          </a:p>
          <a:p>
            <a:endParaRPr kumimoji="1" lang="en-US" altLang="ko-KR"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34</a:t>
            </a:fld>
            <a:endParaRPr lang="ko-KR" altLang="en-US"/>
          </a:p>
        </p:txBody>
      </p:sp>
    </p:spTree>
    <p:extLst>
      <p:ext uri="{BB962C8B-B14F-4D97-AF65-F5344CB8AC3E}">
        <p14:creationId xmlns:p14="http://schemas.microsoft.com/office/powerpoint/2010/main" val="2349859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 logical operators consider an input (with single or multiple bits) as zero (logical 0) or non-zero (logical 1).</a:t>
            </a:r>
          </a:p>
          <a:p>
            <a:r>
              <a:rPr kumimoji="1" lang="en-US" altLang="ko-KR" dirty="0"/>
              <a:t>The result of logical operation is ‘0’ or ‘1’.</a:t>
            </a:r>
          </a:p>
          <a:p>
            <a:endParaRPr kumimoji="1" lang="en-US" altLang="ko-KR" dirty="0"/>
          </a:p>
          <a:p>
            <a:r>
              <a:rPr kumimoji="1" lang="en-US" altLang="ko-KR" dirty="0"/>
              <a:t>Thus, in this slide, for instance, X &amp; Y gives 4bit output while X &amp;&amp; Y gives 1bit output.</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35</a:t>
            </a:fld>
            <a:endParaRPr lang="ko-KR" altLang="en-US"/>
          </a:p>
        </p:txBody>
      </p:sp>
    </p:spTree>
    <p:extLst>
      <p:ext uri="{BB962C8B-B14F-4D97-AF65-F5344CB8AC3E}">
        <p14:creationId xmlns:p14="http://schemas.microsoft.com/office/powerpoint/2010/main" val="3212274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Concatenation is to merge multiple binary values to form a binary value with a larger bit-width.</a:t>
            </a:r>
          </a:p>
          <a:p>
            <a:r>
              <a:rPr kumimoji="1" lang="en-US" altLang="ko-KR" dirty="0"/>
              <a:t>Replication is quite intuitive.</a:t>
            </a:r>
          </a:p>
          <a:p>
            <a:r>
              <a:rPr kumimoji="1" lang="en-US" altLang="ko-KR" dirty="0"/>
              <a:t>Both are often used in Verilog code.</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36</a:t>
            </a:fld>
            <a:endParaRPr lang="ko-KR" altLang="en-US"/>
          </a:p>
        </p:txBody>
      </p:sp>
    </p:spTree>
    <p:extLst>
      <p:ext uri="{BB962C8B-B14F-4D97-AF65-F5344CB8AC3E}">
        <p14:creationId xmlns:p14="http://schemas.microsoft.com/office/powerpoint/2010/main" val="3540967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Let</a:t>
            </a:r>
            <a:r>
              <a:rPr kumimoji="1" lang="ko-KR" altLang="en-US" dirty="0"/>
              <a:t>’</a:t>
            </a:r>
            <a:r>
              <a:rPr kumimoji="1" lang="en-US" altLang="ko-KR" dirty="0"/>
              <a:t>s see an example of 4-bit full adder</a:t>
            </a:r>
          </a:p>
          <a:p>
            <a:r>
              <a:rPr kumimoji="1" lang="en-US" altLang="ko-KR" dirty="0"/>
              <a:t>Note that both inputs x and y are 4-bit numbers.</a:t>
            </a:r>
          </a:p>
          <a:p>
            <a:r>
              <a:rPr kumimoji="1" lang="en-US" altLang="ko-KR" dirty="0"/>
              <a:t>The addition of x, y and </a:t>
            </a:r>
            <a:r>
              <a:rPr kumimoji="1" lang="en-US" altLang="ko-KR" dirty="0" err="1"/>
              <a:t>c_in</a:t>
            </a:r>
            <a:r>
              <a:rPr kumimoji="1" lang="en-US" altLang="ko-KR" dirty="0"/>
              <a:t> is assigned to two parts.</a:t>
            </a:r>
          </a:p>
          <a:p>
            <a:r>
              <a:rPr kumimoji="1" lang="en-US" altLang="ko-KR" dirty="0"/>
              <a:t>The most significant bit goes to </a:t>
            </a:r>
            <a:r>
              <a:rPr kumimoji="1" lang="en-US" altLang="ko-KR" dirty="0" err="1"/>
              <a:t>c_out</a:t>
            </a:r>
            <a:r>
              <a:rPr kumimoji="1" lang="en-US" altLang="ko-KR" dirty="0"/>
              <a:t> while </a:t>
            </a:r>
          </a:p>
          <a:p>
            <a:r>
              <a:rPr kumimoji="1" lang="en-US" altLang="ko-KR" dirty="0"/>
              <a:t>The other bits go to sum.</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37</a:t>
            </a:fld>
            <a:endParaRPr lang="ko-KR" altLang="en-US"/>
          </a:p>
        </p:txBody>
      </p:sp>
    </p:spTree>
    <p:extLst>
      <p:ext uri="{BB962C8B-B14F-4D97-AF65-F5344CB8AC3E}">
        <p14:creationId xmlns:p14="http://schemas.microsoft.com/office/powerpoint/2010/main" val="638806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example is a slight modification of the previous 4-bit adder to enable both addition and subtraction.</a:t>
            </a:r>
          </a:p>
          <a:p>
            <a:r>
              <a:rPr kumimoji="1" lang="en-US" altLang="ko-KR" dirty="0"/>
              <a:t>The difference is that we introduce new input t which becomes y if </a:t>
            </a:r>
            <a:r>
              <a:rPr kumimoji="1" lang="en-US" altLang="ko-KR" dirty="0" err="1"/>
              <a:t>c_in</a:t>
            </a:r>
            <a:r>
              <a:rPr kumimoji="1" lang="en-US" altLang="ko-KR" dirty="0"/>
              <a:t> is ‘0’ and y’s 1’s complement if </a:t>
            </a:r>
            <a:r>
              <a:rPr kumimoji="1" lang="en-US" altLang="ko-KR" dirty="0" err="1"/>
              <a:t>c_in</a:t>
            </a:r>
            <a:r>
              <a:rPr kumimoji="1" lang="en-US" altLang="ko-KR" dirty="0"/>
              <a:t> is ‘1’.</a:t>
            </a:r>
          </a:p>
          <a:p>
            <a:r>
              <a:rPr kumimoji="1" lang="en-US" altLang="ko-KR" dirty="0"/>
              <a:t>Thus, if </a:t>
            </a:r>
            <a:r>
              <a:rPr kumimoji="1" lang="en-US" altLang="ko-KR" dirty="0" err="1"/>
              <a:t>c_in</a:t>
            </a:r>
            <a:r>
              <a:rPr kumimoji="1" lang="en-US" altLang="ko-KR" dirty="0"/>
              <a:t> is ‘1’, t + </a:t>
            </a:r>
            <a:r>
              <a:rPr kumimoji="1" lang="en-US" altLang="ko-KR" dirty="0" err="1"/>
              <a:t>c_in</a:t>
            </a:r>
            <a:r>
              <a:rPr kumimoji="1" lang="en-US" altLang="ko-KR" dirty="0"/>
              <a:t> becomes y’s 2’s complement, which enables us to perform subtraction.</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38</a:t>
            </a:fld>
            <a:endParaRPr lang="ko-KR" altLang="en-US"/>
          </a:p>
        </p:txBody>
      </p:sp>
    </p:spTree>
    <p:extLst>
      <p:ext uri="{BB962C8B-B14F-4D97-AF65-F5344CB8AC3E}">
        <p14:creationId xmlns:p14="http://schemas.microsoft.com/office/powerpoint/2010/main" val="5553812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Reduction operator gives a 1-bit output.</a:t>
            </a:r>
          </a:p>
          <a:p>
            <a:r>
              <a:rPr kumimoji="1" lang="en-US" altLang="ko-KR" dirty="0"/>
              <a:t>It performs binary operations, e.g., and across all the input bits.</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39</a:t>
            </a:fld>
            <a:endParaRPr lang="ko-KR" altLang="en-US"/>
          </a:p>
        </p:txBody>
      </p:sp>
    </p:spTree>
    <p:extLst>
      <p:ext uri="{BB962C8B-B14F-4D97-AF65-F5344CB8AC3E}">
        <p14:creationId xmlns:p14="http://schemas.microsoft.com/office/powerpoint/2010/main" val="1978473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Reduction operators are useful when we calculate the parity of binary value.</a:t>
            </a:r>
          </a:p>
          <a:p>
            <a:r>
              <a:rPr kumimoji="1" lang="en-US" altLang="ko-KR" dirty="0"/>
              <a:t>For instance, as shown at the bottom, ^x gives the result of XOR operation on all the bit values of input x.</a:t>
            </a:r>
          </a:p>
          <a:p>
            <a:r>
              <a:rPr kumimoji="1" lang="en-US" altLang="ko-KR" dirty="0"/>
              <a:t>As shown in the slide, it is implemented by instantiating an XOR gate with all the inputs of x as the input.</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40</a:t>
            </a:fld>
            <a:endParaRPr lang="ko-KR" altLang="en-US"/>
          </a:p>
        </p:txBody>
      </p:sp>
    </p:spTree>
    <p:extLst>
      <p:ext uri="{BB962C8B-B14F-4D97-AF65-F5344CB8AC3E}">
        <p14:creationId xmlns:p14="http://schemas.microsoft.com/office/powerpoint/2010/main" val="42224111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Reduction operator is also useful when detecting all zero or all one pattern as the examples in this slide show.</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41</a:t>
            </a:fld>
            <a:endParaRPr lang="ko-KR" altLang="en-US"/>
          </a:p>
        </p:txBody>
      </p:sp>
    </p:spTree>
    <p:extLst>
      <p:ext uri="{BB962C8B-B14F-4D97-AF65-F5344CB8AC3E}">
        <p14:creationId xmlns:p14="http://schemas.microsoft.com/office/powerpoint/2010/main" val="23122877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Relational operators are the same as those used in typical programming language except one case where we have x as an input bit.</a:t>
            </a:r>
          </a:p>
          <a:p>
            <a:r>
              <a:rPr kumimoji="1" lang="en-US" altLang="ko-KR" dirty="0"/>
              <a:t>If there is at least one x in the input bits, the result of relational operator becomes x.</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42</a:t>
            </a:fld>
            <a:endParaRPr lang="ko-KR" altLang="en-US"/>
          </a:p>
        </p:txBody>
      </p:sp>
    </p:spTree>
    <p:extLst>
      <p:ext uri="{BB962C8B-B14F-4D97-AF65-F5344CB8AC3E}">
        <p14:creationId xmlns:p14="http://schemas.microsoft.com/office/powerpoint/2010/main" val="860201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do block-based matrix-vector multiplication.</a:t>
            </a:r>
          </a:p>
          <a:p>
            <a:r>
              <a:rPr kumimoji="1" lang="en-US" altLang="ko-KR" dirty="0"/>
              <a:t>We already covered this slide in the previous class.</a:t>
            </a:r>
          </a:p>
          <a:p>
            <a:r>
              <a:rPr kumimoji="1" lang="en-US" altLang="ko-KR" dirty="0"/>
              <a:t>I hope you will review how the block-based MV works using the slides of the previous class.</a:t>
            </a:r>
          </a:p>
          <a:p>
            <a:endParaRPr kumimoji="1" lang="en-US" altLang="ko-KR" dirty="0"/>
          </a:p>
          <a:p>
            <a:r>
              <a:rPr kumimoji="1" lang="en-US" altLang="ko-KR" dirty="0"/>
              <a:t>This slide shows how what happens in the first clock cycle.</a:t>
            </a:r>
          </a:p>
          <a:p>
            <a:r>
              <a:rPr kumimoji="1" lang="en-US" altLang="ko-KR" dirty="0"/>
              <a:t>Each of PE multiplies two inputs (one broadcast from the vector and the other from the matrix).</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5</a:t>
            </a:fld>
            <a:endParaRPr lang="ko-KR" altLang="en-US"/>
          </a:p>
        </p:txBody>
      </p:sp>
    </p:spTree>
    <p:extLst>
      <p:ext uri="{BB962C8B-B14F-4D97-AF65-F5344CB8AC3E}">
        <p14:creationId xmlns:p14="http://schemas.microsoft.com/office/powerpoint/2010/main" val="314297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Equality operators are unique in Verilog.</a:t>
            </a:r>
          </a:p>
          <a:p>
            <a:r>
              <a:rPr kumimoji="1" lang="en-US" altLang="ko-KR" dirty="0"/>
              <a:t>They compare each bit pair of two inputs.</a:t>
            </a:r>
          </a:p>
          <a:p>
            <a:endParaRPr kumimoji="1" lang="en-US" altLang="ko-KR" dirty="0"/>
          </a:p>
          <a:p>
            <a:r>
              <a:rPr kumimoji="1" lang="en-US" altLang="ko-KR" dirty="0"/>
              <a:t>Note that, in case of logical (in)equality, if there is x in one of input bits, the result is x.</a:t>
            </a:r>
          </a:p>
          <a:p>
            <a:r>
              <a:rPr kumimoji="1" lang="en-US" altLang="ko-KR" dirty="0"/>
              <a:t>However, in case of case equality, we treat x as a valid input value.</a:t>
            </a:r>
          </a:p>
          <a:p>
            <a:r>
              <a:rPr kumimoji="1" lang="en-US" altLang="ko-KR" dirty="0"/>
              <a:t>Thus, even though there is x in one of the input bits, the bitwise comparison is performed to give an output bit for each bit position.</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43</a:t>
            </a:fld>
            <a:endParaRPr lang="ko-KR" altLang="en-US"/>
          </a:p>
        </p:txBody>
      </p:sp>
    </p:spTree>
    <p:extLst>
      <p:ext uri="{BB962C8B-B14F-4D97-AF65-F5344CB8AC3E}">
        <p14:creationId xmlns:p14="http://schemas.microsoft.com/office/powerpoint/2010/main" val="4040367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Shift operations shift the bit positions by one in the desired direction.</a:t>
            </a:r>
          </a:p>
          <a:p>
            <a:r>
              <a:rPr kumimoji="1" lang="en-US" altLang="ko-KR" dirty="0"/>
              <a:t>In case of arithmetic shift, we add the most significant bit (zero) to the empty bit positions(s).</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44</a:t>
            </a:fld>
            <a:endParaRPr lang="ko-KR" altLang="en-US"/>
          </a:p>
        </p:txBody>
      </p:sp>
    </p:spTree>
    <p:extLst>
      <p:ext uri="{BB962C8B-B14F-4D97-AF65-F5344CB8AC3E}">
        <p14:creationId xmlns:p14="http://schemas.microsoft.com/office/powerpoint/2010/main" val="1634246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Conditional operator is the same as the one in C language.</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45</a:t>
            </a:fld>
            <a:endParaRPr lang="ko-KR" altLang="en-US"/>
          </a:p>
        </p:txBody>
      </p:sp>
    </p:spTree>
    <p:extLst>
      <p:ext uri="{BB962C8B-B14F-4D97-AF65-F5344CB8AC3E}">
        <p14:creationId xmlns:p14="http://schemas.microsoft.com/office/powerpoint/2010/main" val="886166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shows two examples of 4-to-1 MUX </a:t>
            </a:r>
          </a:p>
          <a:p>
            <a:r>
              <a:rPr kumimoji="1" lang="en-US" altLang="ko-KR" dirty="0"/>
              <a:t>The left one uses conditional operators while the right one uses simple logical operations like AND and OR.</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46</a:t>
            </a:fld>
            <a:endParaRPr lang="ko-KR" altLang="en-US"/>
          </a:p>
        </p:txBody>
      </p:sp>
    </p:spTree>
    <p:extLst>
      <p:ext uri="{BB962C8B-B14F-4D97-AF65-F5344CB8AC3E}">
        <p14:creationId xmlns:p14="http://schemas.microsoft.com/office/powerpoint/2010/main" val="1768135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table shows the precedence relationship between operators.</a:t>
            </a:r>
          </a:p>
          <a:p>
            <a:r>
              <a:rPr kumimoji="1" lang="en-US" altLang="ko-KR" dirty="0"/>
              <a:t>Almost all the operators have the same precedence rule as C language.</a:t>
            </a:r>
          </a:p>
          <a:p>
            <a:r>
              <a:rPr kumimoji="1" lang="en-US" altLang="ko-KR" dirty="0"/>
              <a:t>In Verilog, we have new operators like reduction as shown in the table.</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47</a:t>
            </a:fld>
            <a:endParaRPr lang="ko-KR" altLang="en-US"/>
          </a:p>
        </p:txBody>
      </p:sp>
    </p:spTree>
    <p:extLst>
      <p:ext uri="{BB962C8B-B14F-4D97-AF65-F5344CB8AC3E}">
        <p14:creationId xmlns:p14="http://schemas.microsoft.com/office/powerpoint/2010/main" val="306227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Verilog simulation, we run multiple blocks in parallel. </a:t>
            </a:r>
          </a:p>
          <a:p>
            <a:r>
              <a:rPr kumimoji="1" lang="en-US" altLang="ko-KR" dirty="0"/>
              <a:t>Among them, an initial block is executed only once in the beginning of the simulation.</a:t>
            </a:r>
          </a:p>
          <a:p>
            <a:endParaRPr kumimoji="1" lang="en-US" altLang="ko-KR" dirty="0"/>
          </a:p>
          <a:p>
            <a:r>
              <a:rPr kumimoji="1" lang="en-US" altLang="ko-KR" dirty="0"/>
              <a:t>In this slide, we can find two initial blocks.</a:t>
            </a:r>
          </a:p>
          <a:p>
            <a:r>
              <a:rPr kumimoji="1" lang="en-US" altLang="ko-KR" dirty="0"/>
              <a:t>Both runs in parallel starting from time 0.</a:t>
            </a:r>
          </a:p>
          <a:p>
            <a:endParaRPr kumimoji="1" lang="en-US" altLang="ko-KR" dirty="0"/>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48</a:t>
            </a:fld>
            <a:endParaRPr lang="ko-KR" altLang="en-US"/>
          </a:p>
        </p:txBody>
      </p:sp>
    </p:spTree>
    <p:extLst>
      <p:ext uri="{BB962C8B-B14F-4D97-AF65-F5344CB8AC3E}">
        <p14:creationId xmlns:p14="http://schemas.microsoft.com/office/powerpoint/2010/main" val="643484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shows another example of multiple initial block runs.</a:t>
            </a:r>
          </a:p>
          <a:p>
            <a:r>
              <a:rPr kumimoji="1" lang="en-US" altLang="ko-KR" dirty="0"/>
              <a:t>We can find four initial blocks which run in parallel from time 0.</a:t>
            </a:r>
          </a:p>
          <a:p>
            <a:endParaRPr kumimoji="1" lang="en-US" altLang="ko-KR" dirty="0"/>
          </a:p>
          <a:p>
            <a:r>
              <a:rPr kumimoji="1" lang="en-US" altLang="ko-KR" dirty="0"/>
              <a:t>Note that the time flows independently at each initial block.</a:t>
            </a:r>
          </a:p>
          <a:p>
            <a:r>
              <a:rPr kumimoji="1" lang="en-US" altLang="ko-KR" dirty="0"/>
              <a:t>Thus, as we can see on the right, the signals change their values.</a:t>
            </a:r>
          </a:p>
          <a:p>
            <a:r>
              <a:rPr kumimoji="1" lang="en-US" altLang="ko-KR" dirty="0"/>
              <a:t>”# number” represents that the time advances by ‘number’ time units.</a:t>
            </a:r>
          </a:p>
          <a:p>
            <a:endParaRPr kumimoji="1" lang="en-US" altLang="ko-KR" dirty="0"/>
          </a:p>
          <a:p>
            <a:r>
              <a:rPr kumimoji="1" lang="en-US" altLang="ko-KR" dirty="0"/>
              <a:t>For instance, in the second initial block, in the first statement, we first advance time by 5 time units.</a:t>
            </a:r>
          </a:p>
          <a:p>
            <a:r>
              <a:rPr kumimoji="1" lang="en-US" altLang="ko-KR" dirty="0"/>
              <a:t>Then, a = 1’b1; is executed in the 2</a:t>
            </a:r>
            <a:r>
              <a:rPr kumimoji="1" lang="en-US" altLang="ko-KR" baseline="30000" dirty="0"/>
              <a:t>nd</a:t>
            </a:r>
            <a:r>
              <a:rPr kumimoji="1" lang="en-US" altLang="ko-KR" dirty="0"/>
              <a:t> initial block.</a:t>
            </a:r>
          </a:p>
          <a:p>
            <a:r>
              <a:rPr kumimoji="1" lang="en-US" altLang="ko-KR" dirty="0"/>
              <a:t>Then, we advance time by 25 time units.</a:t>
            </a:r>
          </a:p>
          <a:p>
            <a:r>
              <a:rPr kumimoji="1" lang="en-US" altLang="ko-KR" dirty="0"/>
              <a:t>At time 30 (=5 + 25), this initial block executes another statement, b = 1’b0;</a:t>
            </a:r>
          </a:p>
          <a:p>
            <a:endParaRPr kumimoji="1" lang="en-US" altLang="ko-KR" dirty="0"/>
          </a:p>
          <a:p>
            <a:r>
              <a:rPr kumimoji="1" lang="en-US" altLang="ko-KR" dirty="0"/>
              <a:t>Note also that the last initial block is used to stop the simulation.</a:t>
            </a:r>
          </a:p>
          <a:p>
            <a:r>
              <a:rPr kumimoji="1" lang="en-US" altLang="ko-KR" dirty="0"/>
              <a:t>It executes $finish (which finishes simulation) at time 50.</a:t>
            </a:r>
          </a:p>
          <a:p>
            <a:endParaRPr kumimoji="1" lang="en-US" altLang="ko-KR"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49</a:t>
            </a:fld>
            <a:endParaRPr lang="ko-KR" altLang="en-US"/>
          </a:p>
        </p:txBody>
      </p:sp>
    </p:spTree>
    <p:extLst>
      <p:ext uri="{BB962C8B-B14F-4D97-AF65-F5344CB8AC3E}">
        <p14:creationId xmlns:p14="http://schemas.microsoft.com/office/powerpoint/2010/main" val="454590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Most of blocks are always blocks in Verilog.</a:t>
            </a:r>
          </a:p>
          <a:p>
            <a:r>
              <a:rPr kumimoji="1" lang="en-US" altLang="ko-KR" dirty="0"/>
              <a:t>It also starts at time 0.</a:t>
            </a:r>
          </a:p>
          <a:p>
            <a:r>
              <a:rPr kumimoji="1" lang="en-US" altLang="ko-KR" dirty="0"/>
              <a:t>Compared with the initial block, the always block executes continuously, as the name shows, “always”.</a:t>
            </a:r>
          </a:p>
          <a:p>
            <a:r>
              <a:rPr kumimoji="1" lang="en-US" altLang="ko-KR" dirty="0"/>
              <a:t>The function we want to realize in Verilog code is located inside of the always block.</a:t>
            </a:r>
          </a:p>
          <a:p>
            <a:endParaRPr kumimoji="1" lang="en-US" altLang="ko-KR" dirty="0"/>
          </a:p>
          <a:p>
            <a:r>
              <a:rPr kumimoji="1" lang="en-US" altLang="ko-KR" dirty="0"/>
              <a:t>In this slide, we see one always block which generates clock signal with the period of 10 time units</a:t>
            </a:r>
          </a:p>
          <a:p>
            <a:r>
              <a:rPr kumimoji="1" lang="en-US" altLang="ko-KR" dirty="0"/>
              <a:t>Because it inverts the clock signal every 5 time units (as denoted by #5).</a:t>
            </a:r>
          </a:p>
          <a:p>
            <a:endParaRPr kumimoji="1" lang="en-US" altLang="ko-KR" dirty="0"/>
          </a:p>
          <a:p>
            <a:r>
              <a:rPr kumimoji="1" lang="en-US" altLang="ko-KR" dirty="0"/>
              <a:t>As in the previous example, this also uses an initial block to finish the simulation at time 1000.</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50</a:t>
            </a:fld>
            <a:endParaRPr lang="ko-KR" altLang="en-US"/>
          </a:p>
        </p:txBody>
      </p:sp>
    </p:spTree>
    <p:extLst>
      <p:ext uri="{BB962C8B-B14F-4D97-AF65-F5344CB8AC3E}">
        <p14:creationId xmlns:p14="http://schemas.microsoft.com/office/powerpoint/2010/main" val="5537975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Compared with the other programming languages, one key difference of Verilog is time control.</a:t>
            </a:r>
          </a:p>
          <a:p>
            <a:r>
              <a:rPr kumimoji="1" lang="en-US" altLang="ko-KR" dirty="0"/>
              <a:t>You can specify timing behavior in your code.</a:t>
            </a:r>
          </a:p>
          <a:p>
            <a:r>
              <a:rPr kumimoji="1" lang="en-US" altLang="ko-KR" dirty="0"/>
              <a:t>For instance, on the left, you can see two sentences having time control with “# number”.</a:t>
            </a:r>
          </a:p>
          <a:p>
            <a:endParaRPr kumimoji="1" lang="en-US" altLang="ko-KR" dirty="0"/>
          </a:p>
          <a:p>
            <a:r>
              <a:rPr kumimoji="1" lang="en-US" altLang="ko-KR" dirty="0"/>
              <a:t>The first sentence, #25 y = ~x; represents that</a:t>
            </a:r>
          </a:p>
          <a:p>
            <a:r>
              <a:rPr kumimoji="1" lang="en-US" altLang="ko-KR" dirty="0"/>
              <a:t>We first advance time by 25 time units and then execute y = ~x.</a:t>
            </a:r>
          </a:p>
          <a:p>
            <a:r>
              <a:rPr kumimoji="1" lang="en-US" altLang="ko-KR" dirty="0"/>
              <a:t>You can see other time control examples on the right.</a:t>
            </a:r>
          </a:p>
          <a:p>
            <a:r>
              <a:rPr kumimoji="1" lang="en-US" altLang="ko-KR" dirty="0"/>
              <a:t>You can even use variables or multiple time delays to specify timing behavior of your design.</a:t>
            </a:r>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51</a:t>
            </a:fld>
            <a:endParaRPr lang="ko-KR" altLang="en-US"/>
          </a:p>
        </p:txBody>
      </p:sp>
    </p:spTree>
    <p:extLst>
      <p:ext uri="{BB962C8B-B14F-4D97-AF65-F5344CB8AC3E}">
        <p14:creationId xmlns:p14="http://schemas.microsoft.com/office/powerpoint/2010/main" val="911499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There are two locations where you can find “# number”.</a:t>
            </a:r>
          </a:p>
          <a:p>
            <a:endParaRPr kumimoji="1" lang="en-US" altLang="ko-KR" dirty="0"/>
          </a:p>
          <a:p>
            <a:r>
              <a:rPr kumimoji="1" lang="en-US" altLang="ko-KR" dirty="0"/>
              <a:t>Let’s see two examples below.</a:t>
            </a:r>
          </a:p>
          <a:p>
            <a:endParaRPr kumimoji="1" lang="en-US" altLang="ko-KR" dirty="0"/>
          </a:p>
          <a:p>
            <a:r>
              <a:rPr kumimoji="1" lang="en-US" altLang="ko-KR" dirty="0"/>
              <a:t>x = 1’b0;</a:t>
            </a:r>
          </a:p>
          <a:p>
            <a:r>
              <a:rPr kumimoji="1" lang="en-US" altLang="ko-KR" dirty="0"/>
              <a:t># 25 y = ~x; // 1</a:t>
            </a:r>
            <a:r>
              <a:rPr kumimoji="1" lang="en-US" altLang="ko-KR" baseline="30000" dirty="0"/>
              <a:t>st</a:t>
            </a:r>
            <a:r>
              <a:rPr kumimoji="1" lang="en-US" altLang="ko-KR" dirty="0"/>
              <a:t> line</a:t>
            </a:r>
          </a:p>
          <a:p>
            <a:r>
              <a:rPr kumimoji="1" lang="en-US" altLang="ko-KR" dirty="0"/>
              <a:t>y = #25 ~x; // 2</a:t>
            </a:r>
            <a:r>
              <a:rPr kumimoji="1" lang="en-US" altLang="ko-KR" baseline="30000" dirty="0"/>
              <a:t>nd</a:t>
            </a:r>
            <a:r>
              <a:rPr kumimoji="1" lang="en-US" altLang="ko-KR" dirty="0"/>
              <a:t> line</a:t>
            </a:r>
          </a:p>
          <a:p>
            <a:endParaRPr kumimoji="1" lang="en-US" altLang="ko-KR" dirty="0"/>
          </a:p>
          <a:p>
            <a:r>
              <a:rPr kumimoji="1" lang="en-US" altLang="ko-KR" dirty="0"/>
              <a:t>In the first line, we first advance time by 25 and execute y = ~x.</a:t>
            </a:r>
          </a:p>
          <a:p>
            <a:r>
              <a:rPr kumimoji="1" lang="en-US" altLang="ko-KR" dirty="0"/>
              <a:t>However in the second line, we first execute ~x and advance time by 25 units while holding the result.</a:t>
            </a:r>
          </a:p>
          <a:p>
            <a:r>
              <a:rPr kumimoji="1" lang="en-US" altLang="ko-KR" dirty="0"/>
              <a:t>Then, at time 25, we execute y = the result of (~x at time 0)</a:t>
            </a:r>
          </a:p>
          <a:p>
            <a:endParaRPr kumimoji="1" lang="en-US" altLang="ko-KR" dirty="0"/>
          </a:p>
          <a:p>
            <a:r>
              <a:rPr kumimoji="1" lang="en-US" altLang="ko-KR" dirty="0"/>
              <a:t>“# number” inside of assignment, called Intra-assignment delay, is often used to model the delay of compute element like logic gates.</a:t>
            </a:r>
          </a:p>
          <a:p>
            <a:endParaRPr kumimoji="1" lang="en-US" altLang="ko-KR" dirty="0"/>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52</a:t>
            </a:fld>
            <a:endParaRPr lang="ko-KR" altLang="en-US"/>
          </a:p>
        </p:txBody>
      </p:sp>
    </p:spTree>
    <p:extLst>
      <p:ext uri="{BB962C8B-B14F-4D97-AF65-F5344CB8AC3E}">
        <p14:creationId xmlns:p14="http://schemas.microsoft.com/office/powerpoint/2010/main" val="56852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the second clock cycle, new inputs are multiplied and accumulated to the previous results.</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6</a:t>
            </a:fld>
            <a:endParaRPr lang="ko-KR" altLang="en-US"/>
          </a:p>
        </p:txBody>
      </p:sp>
    </p:spTree>
    <p:extLst>
      <p:ext uri="{BB962C8B-B14F-4D97-AF65-F5344CB8AC3E}">
        <p14:creationId xmlns:p14="http://schemas.microsoft.com/office/powerpoint/2010/main" val="37561862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Inside of always block, we have procedural assignments as shown in this slide.</a:t>
            </a:r>
          </a:p>
          <a:p>
            <a:r>
              <a:rPr kumimoji="1" lang="en-US" altLang="ko-KR" dirty="0"/>
              <a:t>There are two types of procedural assignment, blocking (=) and non-blocking (&lt;=).</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53</a:t>
            </a:fld>
            <a:endParaRPr lang="ko-KR" altLang="en-US"/>
          </a:p>
        </p:txBody>
      </p:sp>
    </p:spTree>
    <p:extLst>
      <p:ext uri="{BB962C8B-B14F-4D97-AF65-F5344CB8AC3E}">
        <p14:creationId xmlns:p14="http://schemas.microsoft.com/office/powerpoint/2010/main" val="10155427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 procedural assignment can have short </a:t>
            </a:r>
            <a:r>
              <a:rPr kumimoji="1" lang="en-US" altLang="ko-KR" dirty="0" err="1"/>
              <a:t>lvalue</a:t>
            </a:r>
            <a:r>
              <a:rPr kumimoji="1" lang="en-US" altLang="ko-KR" dirty="0"/>
              <a:t> (left value) compared with </a:t>
            </a:r>
            <a:r>
              <a:rPr kumimoji="1" lang="en-US" altLang="ko-KR" dirty="0" err="1"/>
              <a:t>rvalue</a:t>
            </a:r>
            <a:r>
              <a:rPr kumimoji="1" lang="en-US" altLang="ko-KR" dirty="0"/>
              <a:t>.</a:t>
            </a:r>
          </a:p>
          <a:p>
            <a:r>
              <a:rPr kumimoji="1" lang="en-US" altLang="ko-KR" dirty="0"/>
              <a:t>For instance, </a:t>
            </a:r>
          </a:p>
          <a:p>
            <a:endParaRPr kumimoji="1" lang="en-US" altLang="ko-KR" dirty="0"/>
          </a:p>
          <a:p>
            <a:r>
              <a:rPr kumimoji="1" lang="en-US" altLang="ko-KR" dirty="0"/>
              <a:t>a &lt;= b</a:t>
            </a:r>
          </a:p>
          <a:p>
            <a:endParaRPr kumimoji="1" lang="en-US" altLang="ko-KR" dirty="0"/>
          </a:p>
          <a:p>
            <a:r>
              <a:rPr kumimoji="1" lang="en-US" altLang="ko-KR" dirty="0"/>
              <a:t>Where a has 4 bits, while b has 8 bits.</a:t>
            </a:r>
          </a:p>
          <a:p>
            <a:r>
              <a:rPr kumimoji="1" lang="en-US" altLang="ko-KR" dirty="0"/>
              <a:t>In this case, the lowest significant bits are assigned to </a:t>
            </a:r>
            <a:r>
              <a:rPr kumimoji="1" lang="en-US" altLang="ko-KR" dirty="0" err="1"/>
              <a:t>lvalue</a:t>
            </a:r>
            <a:r>
              <a:rPr kumimoji="1" lang="en-US" altLang="ko-KR" dirty="0"/>
              <a:t>.</a:t>
            </a:r>
          </a:p>
          <a:p>
            <a:endParaRPr kumimoji="1" lang="en-US" altLang="ko-KR" dirty="0"/>
          </a:p>
          <a:p>
            <a:r>
              <a:rPr kumimoji="1" lang="en-US" altLang="ko-KR" dirty="0"/>
              <a:t>In the opposite case that </a:t>
            </a:r>
            <a:r>
              <a:rPr kumimoji="1" lang="en-US" altLang="ko-KR" dirty="0" err="1"/>
              <a:t>lvalue</a:t>
            </a:r>
            <a:r>
              <a:rPr kumimoji="1" lang="en-US" altLang="ko-KR" dirty="0"/>
              <a:t> has more bits than </a:t>
            </a:r>
            <a:r>
              <a:rPr kumimoji="1" lang="en-US" altLang="ko-KR" dirty="0" err="1"/>
              <a:t>rvalue</a:t>
            </a:r>
            <a:r>
              <a:rPr kumimoji="1" lang="en-US" altLang="ko-KR" dirty="0"/>
              <a:t>,</a:t>
            </a:r>
          </a:p>
          <a:p>
            <a:r>
              <a:rPr kumimoji="1" lang="en-US" altLang="ko-KR" dirty="0"/>
              <a:t>We append zero values to the most significant bit positions.</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54</a:t>
            </a:fld>
            <a:endParaRPr lang="ko-KR" altLang="en-US"/>
          </a:p>
        </p:txBody>
      </p:sp>
    </p:spTree>
    <p:extLst>
      <p:ext uri="{BB962C8B-B14F-4D97-AF65-F5344CB8AC3E}">
        <p14:creationId xmlns:p14="http://schemas.microsoft.com/office/powerpoint/2010/main" val="1447371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Blocking assignment uses the symbol </a:t>
            </a:r>
            <a:r>
              <a:rPr kumimoji="1" lang="ko-KR" altLang="en-US" dirty="0"/>
              <a:t>’</a:t>
            </a:r>
            <a:r>
              <a:rPr kumimoji="1" lang="en-US" altLang="ko-KR" dirty="0"/>
              <a:t>=</a:t>
            </a:r>
            <a:r>
              <a:rPr kumimoji="1" lang="ko-KR" altLang="en-US" dirty="0"/>
              <a:t>’</a:t>
            </a:r>
            <a:r>
              <a:rPr kumimoji="1" lang="en-US" altLang="ko-KR" dirty="0"/>
              <a:t>, which is similar to other programming languages.</a:t>
            </a:r>
          </a:p>
          <a:p>
            <a:r>
              <a:rPr kumimoji="1" lang="en-US" altLang="ko-KR" dirty="0"/>
              <a:t>A blocking statement can start to execute only after the previous blocking statement finishes its execution.</a:t>
            </a:r>
          </a:p>
          <a:p>
            <a:r>
              <a:rPr kumimoji="1" lang="en-US" altLang="ko-KR" dirty="0"/>
              <a:t>That’s why it is called blocking.</a:t>
            </a:r>
          </a:p>
          <a:p>
            <a:endParaRPr kumimoji="1" lang="en-US" altLang="ko-KR" dirty="0"/>
          </a:p>
          <a:p>
            <a:r>
              <a:rPr kumimoji="1" lang="en-US" altLang="ko-KR" dirty="0"/>
              <a:t>In the example on this slide, the initial block has 3 blocking statements.</a:t>
            </a:r>
          </a:p>
          <a:p>
            <a:r>
              <a:rPr kumimoji="1" lang="en-US" altLang="ko-KR" dirty="0"/>
              <a:t>The first statement, first, executes the right-hand side (which is a constant in this case).</a:t>
            </a:r>
          </a:p>
          <a:p>
            <a:r>
              <a:rPr kumimoji="1" lang="en-US" altLang="ko-KR" dirty="0"/>
              <a:t>Then the entire statement is executed after 5 time units.</a:t>
            </a:r>
          </a:p>
          <a:p>
            <a:r>
              <a:rPr kumimoji="1" lang="en-US" altLang="ko-KR" dirty="0"/>
              <a:t>Thus, at time 5, x = 1’b0 is executed.</a:t>
            </a:r>
          </a:p>
          <a:p>
            <a:endParaRPr kumimoji="1" lang="en-US" altLang="ko-KR" dirty="0"/>
          </a:p>
          <a:p>
            <a:r>
              <a:rPr kumimoji="1" lang="en-US" altLang="ko-KR" dirty="0"/>
              <a:t>In the second statement, we first execute the right-hand side, 1’b1 (a constant in this </a:t>
            </a:r>
            <a:r>
              <a:rPr kumimoji="1" lang="en-US" altLang="ko-KR" dirty="0" err="1"/>
              <a:t>cae</a:t>
            </a:r>
            <a:r>
              <a:rPr kumimoji="1" lang="en-US" altLang="ko-KR" dirty="0"/>
              <a:t>).</a:t>
            </a:r>
          </a:p>
          <a:p>
            <a:r>
              <a:rPr kumimoji="1" lang="en-US" altLang="ko-KR" dirty="0"/>
              <a:t>Then, y = 1’b1 is executed at time 8 (=5+3).</a:t>
            </a:r>
          </a:p>
          <a:p>
            <a:endParaRPr kumimoji="1" lang="en-US" altLang="ko-KR" dirty="0"/>
          </a:p>
          <a:p>
            <a:r>
              <a:rPr kumimoji="1" lang="en-US" altLang="ko-KR" dirty="0"/>
              <a:t>As this example shows, a blocking statement can run only after the previous one finishes its execution.</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55</a:t>
            </a:fld>
            <a:endParaRPr lang="ko-KR" altLang="en-US"/>
          </a:p>
        </p:txBody>
      </p:sp>
    </p:spTree>
    <p:extLst>
      <p:ext uri="{BB962C8B-B14F-4D97-AF65-F5344CB8AC3E}">
        <p14:creationId xmlns:p14="http://schemas.microsoft.com/office/powerpoint/2010/main" val="2587515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Let’s see a more complex example of block statement.</a:t>
            </a:r>
          </a:p>
          <a:p>
            <a:r>
              <a:rPr kumimoji="1" lang="en-US" altLang="ko-KR" dirty="0"/>
              <a:t>The key point here is where the time is controlled by “# number”.</a:t>
            </a:r>
          </a:p>
          <a:p>
            <a:r>
              <a:rPr kumimoji="1" lang="en-US" altLang="ko-KR" dirty="0"/>
              <a:t>We can find two such cases, #15 and #10.</a:t>
            </a:r>
          </a:p>
          <a:p>
            <a:endParaRPr kumimoji="1" lang="en-US" altLang="ko-KR" dirty="0"/>
          </a:p>
          <a:p>
            <a:r>
              <a:rPr kumimoji="1" lang="en-US" altLang="ko-KR" dirty="0"/>
              <a:t>Thus, all the blocking statements before #15 are sequentially executed.</a:t>
            </a:r>
          </a:p>
          <a:p>
            <a:r>
              <a:rPr kumimoji="1" lang="en-US" altLang="ko-KR" dirty="0"/>
              <a:t>However, the execution does not advance time.</a:t>
            </a:r>
          </a:p>
          <a:p>
            <a:r>
              <a:rPr kumimoji="1" lang="en-US" altLang="ko-KR" dirty="0"/>
              <a:t>In other words, the block statements before #15 are sequentially executed at time 0.</a:t>
            </a:r>
          </a:p>
          <a:p>
            <a:r>
              <a:rPr kumimoji="1" lang="en-US" altLang="ko-KR" dirty="0"/>
              <a:t>#15 advances the time by 15.</a:t>
            </a:r>
          </a:p>
          <a:p>
            <a:r>
              <a:rPr kumimoji="1" lang="en-US" altLang="ko-KR" dirty="0"/>
              <a:t>Then, at time 15, the statement </a:t>
            </a:r>
            <a:r>
              <a:rPr kumimoji="1" lang="en-US" altLang="ko-KR" dirty="0" err="1"/>
              <a:t>reg_a</a:t>
            </a:r>
            <a:r>
              <a:rPr kumimoji="1" lang="en-US" altLang="ko-KR" dirty="0"/>
              <a:t>[2] = 1’b1; is executed. </a:t>
            </a:r>
          </a:p>
          <a:p>
            <a:r>
              <a:rPr kumimoji="1" lang="en-US" altLang="ko-KR" dirty="0"/>
              <a:t>#10 advances the time by 10.</a:t>
            </a:r>
          </a:p>
          <a:p>
            <a:r>
              <a:rPr kumimoji="1" lang="en-US" altLang="ko-KR" dirty="0"/>
              <a:t>The statement </a:t>
            </a:r>
            <a:r>
              <a:rPr kumimoji="1" lang="en-US" altLang="ko-KR" dirty="0" err="1"/>
              <a:t>reg_b</a:t>
            </a:r>
            <a:r>
              <a:rPr kumimoji="1" lang="en-US" altLang="ko-KR" dirty="0"/>
              <a:t>[15:13] = {</a:t>
            </a:r>
            <a:r>
              <a:rPr kumimoji="1" lang="en-US" altLang="ko-KR" dirty="0" err="1"/>
              <a:t>x,y,z</a:t>
            </a:r>
            <a:r>
              <a:rPr kumimoji="1" lang="en-US" altLang="ko-KR" dirty="0"/>
              <a:t>} is executed.</a:t>
            </a:r>
          </a:p>
          <a:p>
            <a:r>
              <a:rPr kumimoji="1" lang="en-US" altLang="ko-KR" dirty="0"/>
              <a:t>Then, count = count + 1; is executed at the same time.</a:t>
            </a:r>
          </a:p>
          <a:p>
            <a:endParaRPr kumimoji="1" lang="en-US" altLang="ko-KR"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56</a:t>
            </a:fld>
            <a:endParaRPr lang="ko-KR" altLang="en-US"/>
          </a:p>
        </p:txBody>
      </p:sp>
    </p:spTree>
    <p:extLst>
      <p:ext uri="{BB962C8B-B14F-4D97-AF65-F5344CB8AC3E}">
        <p14:creationId xmlns:p14="http://schemas.microsoft.com/office/powerpoint/2010/main" val="21423508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Non-blocking assignments run independently from each other.</a:t>
            </a:r>
          </a:p>
          <a:p>
            <a:r>
              <a:rPr kumimoji="1" lang="en-US" altLang="ko-KR" dirty="0"/>
              <a:t>This slide shows three non-blocking statements.</a:t>
            </a:r>
          </a:p>
          <a:p>
            <a:r>
              <a:rPr kumimoji="1" lang="en-US" altLang="ko-KR" dirty="0"/>
              <a:t>Each of them runs in parallel.</a:t>
            </a:r>
          </a:p>
          <a:p>
            <a:r>
              <a:rPr kumimoji="1" lang="en-US" altLang="ko-KR" dirty="0"/>
              <a:t>Thus, x becomes 1’b0 at time 5, y 1’b1 at time 3, and z 1’b0 at time 6.</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57</a:t>
            </a:fld>
            <a:endParaRPr lang="ko-KR" altLang="en-US"/>
          </a:p>
        </p:txBody>
      </p:sp>
    </p:spTree>
    <p:extLst>
      <p:ext uri="{BB962C8B-B14F-4D97-AF65-F5344CB8AC3E}">
        <p14:creationId xmlns:p14="http://schemas.microsoft.com/office/powerpoint/2010/main" val="16367696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Let’s see a complicated example where blocking and non-blocking statements are mixed.</a:t>
            </a:r>
          </a:p>
          <a:p>
            <a:r>
              <a:rPr kumimoji="1" lang="en-US" altLang="ko-KR" dirty="0"/>
              <a:t>At time 0, we execute the following statements in their order because they are blocking statements.</a:t>
            </a:r>
          </a:p>
          <a:p>
            <a:endParaRPr kumimoji="1" lang="en-US" altLang="ko-KR" dirty="0"/>
          </a:p>
          <a:p>
            <a:r>
              <a:rPr kumimoji="1" lang="en-US" altLang="ko-KR" dirty="0"/>
              <a:t>x = 0; y = 1; … </a:t>
            </a:r>
            <a:r>
              <a:rPr kumimoji="1" lang="en-US" altLang="ko-KR" dirty="0" err="1"/>
              <a:t>reg_b</a:t>
            </a:r>
            <a:r>
              <a:rPr kumimoji="1" lang="en-US" altLang="ko-KR" dirty="0"/>
              <a:t> = </a:t>
            </a:r>
            <a:r>
              <a:rPr kumimoji="1" lang="en-US" altLang="ko-KR" dirty="0" err="1"/>
              <a:t>reg_a</a:t>
            </a:r>
            <a:r>
              <a:rPr kumimoji="1" lang="en-US" altLang="ko-KR" dirty="0"/>
              <a:t>;</a:t>
            </a:r>
          </a:p>
          <a:p>
            <a:endParaRPr kumimoji="1" lang="en-US" altLang="ko-KR" dirty="0"/>
          </a:p>
          <a:p>
            <a:r>
              <a:rPr kumimoji="1" lang="en-US" altLang="ko-KR" dirty="0" err="1"/>
              <a:t>reg_a</a:t>
            </a:r>
            <a:r>
              <a:rPr kumimoji="1" lang="en-US" altLang="ko-KR" dirty="0"/>
              <a:t>[2] &lt;= 1’b1 is executed at time 15 while</a:t>
            </a:r>
          </a:p>
          <a:p>
            <a:r>
              <a:rPr kumimoji="1" lang="en-US" altLang="ko-KR" dirty="0" err="1"/>
              <a:t>reg_b</a:t>
            </a:r>
            <a:r>
              <a:rPr kumimoji="1" lang="en-US" altLang="ko-KR" dirty="0"/>
              <a:t>[15:13] &lt;= {x, y, z} is executed at time 10.</a:t>
            </a:r>
          </a:p>
          <a:p>
            <a:r>
              <a:rPr kumimoji="1" lang="en-US" altLang="ko-KR" dirty="0"/>
              <a:t>Note that count &lt;= count + 1 is executed at time 0.</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58</a:t>
            </a:fld>
            <a:endParaRPr lang="ko-KR" altLang="en-US"/>
          </a:p>
        </p:txBody>
      </p:sp>
    </p:spTree>
    <p:extLst>
      <p:ext uri="{BB962C8B-B14F-4D97-AF65-F5344CB8AC3E}">
        <p14:creationId xmlns:p14="http://schemas.microsoft.com/office/powerpoint/2010/main" val="30874946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Our hardware design is in most cases a sequential circuit based on clock.</a:t>
            </a:r>
          </a:p>
          <a:p>
            <a:r>
              <a:rPr kumimoji="1" lang="en-US" altLang="ko-KR" dirty="0"/>
              <a:t>We execute our hardware function at a clock event, e.g., rising edge of clock.</a:t>
            </a:r>
          </a:p>
          <a:p>
            <a:r>
              <a:rPr kumimoji="1" lang="en-US" altLang="ko-KR" dirty="0"/>
              <a:t>Event timing control is related with the detection of such an event to execute our function upon it.</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59</a:t>
            </a:fld>
            <a:endParaRPr lang="ko-KR" altLang="en-US"/>
          </a:p>
        </p:txBody>
      </p:sp>
    </p:spTree>
    <p:extLst>
      <p:ext uri="{BB962C8B-B14F-4D97-AF65-F5344CB8AC3E}">
        <p14:creationId xmlns:p14="http://schemas.microsoft.com/office/powerpoint/2010/main" val="13084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always @(</a:t>
            </a:r>
            <a:r>
              <a:rPr kumimoji="1" lang="en-US" altLang="ko-KR" dirty="0" err="1"/>
              <a:t>posedge</a:t>
            </a:r>
            <a:r>
              <a:rPr kumimoji="1" lang="en-US" altLang="ko-KR" dirty="0"/>
              <a:t> clock) begin </a:t>
            </a:r>
          </a:p>
          <a:p>
            <a:r>
              <a:rPr kumimoji="1" lang="en-US" altLang="ko-KR" dirty="0"/>
              <a:t>… // here we have our function</a:t>
            </a:r>
          </a:p>
          <a:p>
            <a:r>
              <a:rPr kumimoji="1" lang="en-US" altLang="ko-KR" dirty="0"/>
              <a:t>End</a:t>
            </a:r>
          </a:p>
          <a:p>
            <a:endParaRPr kumimoji="1" lang="en-US" altLang="ko-KR" dirty="0"/>
          </a:p>
          <a:p>
            <a:r>
              <a:rPr kumimoji="1" lang="en-US" altLang="ko-KR" dirty="0"/>
              <a:t>Is the most popular statement in Verilog.</a:t>
            </a:r>
          </a:p>
          <a:p>
            <a:r>
              <a:rPr kumimoji="1" lang="en-US" altLang="ko-KR" dirty="0"/>
              <a:t>It is usually used to represent a sequential circuit behavior.</a:t>
            </a:r>
          </a:p>
          <a:p>
            <a:endParaRPr kumimoji="1" lang="en-US" altLang="ko-KR" dirty="0"/>
          </a:p>
          <a:p>
            <a:r>
              <a:rPr kumimoji="1" lang="en-US" altLang="ko-KR" dirty="0"/>
              <a:t>“always @(</a:t>
            </a:r>
            <a:r>
              <a:rPr kumimoji="1" lang="en-US" altLang="ko-KR" dirty="0" err="1"/>
              <a:t>posedge</a:t>
            </a:r>
            <a:r>
              <a:rPr kumimoji="1" lang="en-US" altLang="ko-KR" dirty="0"/>
              <a:t> clock)” means we detect EVERY clock rising edge.</a:t>
            </a:r>
          </a:p>
          <a:p>
            <a:r>
              <a:rPr kumimoji="1" lang="en-US" altLang="ko-KR" dirty="0"/>
              <a:t>Upon a detection, we execute the statements in the block.</a:t>
            </a:r>
          </a:p>
          <a:p>
            <a:endParaRPr kumimoji="1" lang="en-US" altLang="ko-KR" dirty="0"/>
          </a:p>
          <a:p>
            <a:r>
              <a:rPr kumimoji="1" lang="en-US" altLang="ko-KR" dirty="0"/>
              <a:t>In the example here, </a:t>
            </a:r>
          </a:p>
          <a:p>
            <a:r>
              <a:rPr kumimoji="1" lang="en-US" altLang="ko-KR" dirty="0"/>
              <a:t>at clock rising edge, we execute 3 statements.</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60</a:t>
            </a:fld>
            <a:endParaRPr lang="ko-KR" altLang="en-US"/>
          </a:p>
        </p:txBody>
      </p:sp>
    </p:spTree>
    <p:extLst>
      <p:ext uri="{BB962C8B-B14F-4D97-AF65-F5344CB8AC3E}">
        <p14:creationId xmlns:p14="http://schemas.microsoft.com/office/powerpoint/2010/main" val="2460608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the always statement, like always @(sensitivity list)</a:t>
            </a:r>
          </a:p>
          <a:p>
            <a:r>
              <a:rPr kumimoji="1" lang="en-US" altLang="ko-KR" dirty="0"/>
              <a:t>We call those in the parentheses </a:t>
            </a:r>
            <a:r>
              <a:rPr kumimoji="1" lang="ko-KR" altLang="en-US" dirty="0"/>
              <a:t>”</a:t>
            </a:r>
            <a:r>
              <a:rPr kumimoji="1" lang="en-US" altLang="ko-KR" dirty="0"/>
              <a:t>sensitivity list”.</a:t>
            </a:r>
          </a:p>
          <a:p>
            <a:r>
              <a:rPr kumimoji="1" lang="en-US" altLang="ko-KR" dirty="0"/>
              <a:t>Whenever the sensitivity list becomes true, the always block is executed.</a:t>
            </a:r>
          </a:p>
          <a:p>
            <a:endParaRPr kumimoji="1" lang="en-US" altLang="ko-KR" dirty="0"/>
          </a:p>
          <a:p>
            <a:r>
              <a:rPr kumimoji="1" lang="en-US" altLang="ko-KR" dirty="0"/>
              <a:t>In the example here, we have as the sensitivity list, </a:t>
            </a:r>
            <a:r>
              <a:rPr kumimoji="1" lang="en-US" altLang="ko-KR" dirty="0" err="1"/>
              <a:t>posedge</a:t>
            </a:r>
            <a:r>
              <a:rPr kumimoji="1" lang="en-US" altLang="ko-KR" dirty="0"/>
              <a:t> clock or </a:t>
            </a:r>
            <a:r>
              <a:rPr kumimoji="1" lang="en-US" altLang="ko-KR" dirty="0" err="1"/>
              <a:t>negedge</a:t>
            </a:r>
            <a:r>
              <a:rPr kumimoji="1" lang="en-US" altLang="ko-KR" dirty="0"/>
              <a:t> </a:t>
            </a:r>
            <a:r>
              <a:rPr kumimoji="1" lang="en-US" altLang="ko-KR" dirty="0" err="1"/>
              <a:t>reset_n</a:t>
            </a:r>
            <a:r>
              <a:rPr kumimoji="1" lang="en-US" altLang="ko-KR" dirty="0"/>
              <a:t>,</a:t>
            </a:r>
          </a:p>
          <a:p>
            <a:r>
              <a:rPr kumimoji="1" lang="en-US" altLang="ko-KR" dirty="0"/>
              <a:t>Which is the most popular sensitivity list which detects the clock rising edge or reset falling edge.</a:t>
            </a:r>
          </a:p>
          <a:p>
            <a:r>
              <a:rPr kumimoji="1" lang="en-US" altLang="ko-KR" dirty="0"/>
              <a:t>When the event occurs, we execute two statements.</a:t>
            </a:r>
          </a:p>
          <a:p>
            <a:r>
              <a:rPr kumimoji="1" lang="en-US" altLang="ko-KR" dirty="0"/>
              <a:t>The first one, if (!</a:t>
            </a:r>
            <a:r>
              <a:rPr kumimoji="1" lang="en-US" altLang="ko-KR" dirty="0" err="1"/>
              <a:t>reset_n</a:t>
            </a:r>
            <a:r>
              <a:rPr kumimoji="1" lang="en-US" altLang="ko-KR" dirty="0"/>
              <a:t>) q &lt;= 1’b0; checks the reset value. If it is 0 (meaning reset operation), we set q to 1’b0, i.e., reset it.</a:t>
            </a:r>
          </a:p>
          <a:p>
            <a:r>
              <a:rPr kumimoji="1" lang="en-US" altLang="ko-KR" dirty="0"/>
              <a:t>If </a:t>
            </a:r>
            <a:r>
              <a:rPr kumimoji="1" lang="en-US" altLang="ko-KR" dirty="0" err="1"/>
              <a:t>reset_n</a:t>
            </a:r>
            <a:r>
              <a:rPr kumimoji="1" lang="en-US" altLang="ko-KR" dirty="0"/>
              <a:t> is not ‘0’, then we execute q &lt;= d; which means we take the current input d and store it in the signal q, which actually makes a flip-flop.</a:t>
            </a:r>
          </a:p>
          <a:p>
            <a:endParaRPr kumimoji="1" lang="en-US" altLang="ko-KR"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61</a:t>
            </a:fld>
            <a:endParaRPr lang="ko-KR" altLang="en-US"/>
          </a:p>
        </p:txBody>
      </p:sp>
    </p:spTree>
    <p:extLst>
      <p:ext uri="{BB962C8B-B14F-4D97-AF65-F5344CB8AC3E}">
        <p14:creationId xmlns:p14="http://schemas.microsoft.com/office/powerpoint/2010/main" val="5144658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is the same as in other programming languages.</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62</a:t>
            </a:fld>
            <a:endParaRPr lang="ko-KR" altLang="en-US"/>
          </a:p>
        </p:txBody>
      </p:sp>
    </p:spTree>
    <p:extLst>
      <p:ext uri="{BB962C8B-B14F-4D97-AF65-F5344CB8AC3E}">
        <p14:creationId xmlns:p14="http://schemas.microsoft.com/office/powerpoint/2010/main" val="18374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this slide, we now consider the latency overhead of communication from </a:t>
            </a:r>
            <a:r>
              <a:rPr kumimoji="1" lang="en-US" altLang="ko-KR" dirty="0" err="1"/>
              <a:t>cpu</a:t>
            </a:r>
            <a:r>
              <a:rPr kumimoji="1" lang="en-US" altLang="ko-KR" dirty="0"/>
              <a:t> to accelerator.</a:t>
            </a:r>
          </a:p>
          <a:p>
            <a:r>
              <a:rPr kumimoji="1" lang="en-US" altLang="ko-KR" dirty="0"/>
              <a:t>Let’s assume that it takes C cycles to transfer the 2x2 weight data (from CPU or from main memory when DMA is used) to accelerator.  </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7</a:t>
            </a:fld>
            <a:endParaRPr lang="ko-KR" altLang="en-US"/>
          </a:p>
        </p:txBody>
      </p:sp>
    </p:spTree>
    <p:extLst>
      <p:ext uri="{BB962C8B-B14F-4D97-AF65-F5344CB8AC3E}">
        <p14:creationId xmlns:p14="http://schemas.microsoft.com/office/powerpoint/2010/main" val="32980996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 Verilog code is composed on modules. </a:t>
            </a:r>
          </a:p>
          <a:p>
            <a:r>
              <a:rPr kumimoji="1" lang="en-US" altLang="ko-KR" dirty="0"/>
              <a:t>As this slide shows, the module consists of several elements.</a:t>
            </a:r>
          </a:p>
          <a:p>
            <a:r>
              <a:rPr kumimoji="1" lang="en-US" altLang="ko-KR" dirty="0"/>
              <a:t>We will see their examples in the following slides.</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63</a:t>
            </a:fld>
            <a:endParaRPr lang="ko-KR" altLang="en-US"/>
          </a:p>
        </p:txBody>
      </p:sp>
    </p:spTree>
    <p:extLst>
      <p:ext uri="{BB962C8B-B14F-4D97-AF65-F5344CB8AC3E}">
        <p14:creationId xmlns:p14="http://schemas.microsoft.com/office/powerpoint/2010/main" val="19207389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 module usually has input and output ports as this slide shows.</a:t>
            </a:r>
          </a:p>
          <a:p>
            <a:r>
              <a:rPr kumimoji="1" lang="en-US" altLang="ko-KR" dirty="0"/>
              <a:t>The adder module has five ports, x, y, </a:t>
            </a:r>
            <a:r>
              <a:rPr kumimoji="1" lang="en-US" altLang="ko-KR" dirty="0" err="1"/>
              <a:t>c_in</a:t>
            </a:r>
            <a:r>
              <a:rPr kumimoji="1" lang="en-US" altLang="ko-KR" dirty="0"/>
              <a:t>, sum, and </a:t>
            </a:r>
            <a:r>
              <a:rPr kumimoji="1" lang="en-US" altLang="ko-KR" dirty="0" err="1"/>
              <a:t>c_out</a:t>
            </a:r>
            <a:r>
              <a:rPr kumimoji="1" lang="en-US" altLang="ko-KR" dirty="0"/>
              <a:t>.</a:t>
            </a:r>
          </a:p>
          <a:p>
            <a:r>
              <a:rPr kumimoji="1" lang="en-US" altLang="ko-KR" dirty="0"/>
              <a:t>Each of the two inputs x and y has 4 bits.</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64</a:t>
            </a:fld>
            <a:endParaRPr lang="ko-KR" altLang="en-US"/>
          </a:p>
        </p:txBody>
      </p:sp>
    </p:spTree>
    <p:extLst>
      <p:ext uri="{BB962C8B-B14F-4D97-AF65-F5344CB8AC3E}">
        <p14:creationId xmlns:p14="http://schemas.microsoft.com/office/powerpoint/2010/main" val="2260477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 module can have parameters as this example shows.</a:t>
            </a:r>
          </a:p>
          <a:p>
            <a:r>
              <a:rPr kumimoji="1" lang="en-US" altLang="ko-KR" dirty="0"/>
              <a:t>This module has a parameter called SIZE and its default value is 7.</a:t>
            </a:r>
          </a:p>
          <a:p>
            <a:r>
              <a:rPr kumimoji="1" lang="en-US" altLang="ko-KR" dirty="0"/>
              <a:t>The default value can be overridden by a new value when the module is instantiated, i.e., really used as a hardware module.</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65</a:t>
            </a:fld>
            <a:endParaRPr lang="ko-KR" altLang="en-US"/>
          </a:p>
        </p:txBody>
      </p:sp>
    </p:spTree>
    <p:extLst>
      <p:ext uri="{BB962C8B-B14F-4D97-AF65-F5344CB8AC3E}">
        <p14:creationId xmlns:p14="http://schemas.microsoft.com/office/powerpoint/2010/main" val="25540906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There are two types of parameters, (normal) parameter and </a:t>
            </a:r>
            <a:r>
              <a:rPr kumimoji="1" lang="en-US" altLang="ko-KR" dirty="0" err="1"/>
              <a:t>Localparam</a:t>
            </a:r>
            <a:r>
              <a:rPr kumimoji="1" lang="en-US" altLang="ko-KR" dirty="0"/>
              <a:t>.</a:t>
            </a:r>
          </a:p>
          <a:p>
            <a:r>
              <a:rPr kumimoji="1" lang="en-US" altLang="ko-KR" dirty="0"/>
              <a:t>We have the examples of parameter here and will have examples of </a:t>
            </a:r>
            <a:r>
              <a:rPr kumimoji="1" lang="en-US" altLang="ko-KR" dirty="0" err="1"/>
              <a:t>Localparam</a:t>
            </a:r>
            <a:r>
              <a:rPr kumimoji="1" lang="en-US" altLang="ko-KR" dirty="0"/>
              <a:t> in the following slides.</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66</a:t>
            </a:fld>
            <a:endParaRPr lang="ko-KR" altLang="en-US"/>
          </a:p>
        </p:txBody>
      </p:sp>
    </p:spTree>
    <p:extLst>
      <p:ext uri="{BB962C8B-B14F-4D97-AF65-F5344CB8AC3E}">
        <p14:creationId xmlns:p14="http://schemas.microsoft.com/office/powerpoint/2010/main" val="9138696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addition to parameters, we can also use ‘define.</a:t>
            </a:r>
          </a:p>
          <a:p>
            <a:r>
              <a:rPr kumimoji="1" lang="en-US" altLang="ko-KR" dirty="0"/>
              <a:t>As this slide shows, ‘define is used outside of module and, thus, is applied to the entire code (having multiple modules).</a:t>
            </a:r>
          </a:p>
          <a:p>
            <a:r>
              <a:rPr kumimoji="1" lang="en-US" altLang="ko-KR" dirty="0"/>
              <a:t>On the contrary, parameter is applied to only its associated module.</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67</a:t>
            </a:fld>
            <a:endParaRPr lang="ko-KR" altLang="en-US"/>
          </a:p>
        </p:txBody>
      </p:sp>
    </p:spTree>
    <p:extLst>
      <p:ext uri="{BB962C8B-B14F-4D97-AF65-F5344CB8AC3E}">
        <p14:creationId xmlns:p14="http://schemas.microsoft.com/office/powerpoint/2010/main" val="12820060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is an example parameterized module where we can set the number bits in inputs and output of the adder.</a:t>
            </a:r>
          </a:p>
          <a:p>
            <a:r>
              <a:rPr kumimoji="1" lang="en-US" altLang="ko-KR" dirty="0"/>
              <a:t>In other words, when we instantiate an adder, we can determine the bit-width though it can be different from the default value of 4.</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68</a:t>
            </a:fld>
            <a:endParaRPr lang="ko-KR" altLang="en-US"/>
          </a:p>
        </p:txBody>
      </p:sp>
    </p:spTree>
    <p:extLst>
      <p:ext uri="{BB962C8B-B14F-4D97-AF65-F5344CB8AC3E}">
        <p14:creationId xmlns:p14="http://schemas.microsoft.com/office/powerpoint/2010/main" val="6784977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shows how we can adjust the parameter for instantiation.</a:t>
            </a:r>
          </a:p>
          <a:p>
            <a:r>
              <a:rPr kumimoji="1" lang="en-US" altLang="ko-KR" dirty="0"/>
              <a:t>On the left, we have a module definition for n-bit counter with the default size of 4.</a:t>
            </a:r>
          </a:p>
          <a:p>
            <a:r>
              <a:rPr kumimoji="1" lang="en-US" altLang="ko-KR" dirty="0"/>
              <a:t>On the right, we see two instantiations of the counter.</a:t>
            </a:r>
          </a:p>
          <a:p>
            <a:r>
              <a:rPr kumimoji="1" lang="en-US" altLang="ko-KR" dirty="0"/>
              <a:t>One counter has N of 4 while the other has 8.</a:t>
            </a:r>
          </a:p>
          <a:p>
            <a:r>
              <a:rPr kumimoji="1" lang="en-US" altLang="ko-KR" dirty="0"/>
              <a:t>In order to specify parameter values at the moment of instantiation, we use </a:t>
            </a:r>
            <a:r>
              <a:rPr kumimoji="1" lang="en-US" altLang="ko-KR" dirty="0" err="1"/>
              <a:t>defparam</a:t>
            </a:r>
            <a:r>
              <a:rPr kumimoji="1" lang="en-US" altLang="ko-KR" dirty="0"/>
              <a:t> as this example shows.</a:t>
            </a:r>
          </a:p>
          <a:p>
            <a:r>
              <a:rPr kumimoji="1" lang="en-US" altLang="ko-KR" dirty="0"/>
              <a:t>Note that cnt_4b and cnt_8b are the instance names and for each of different instances we can specify its own parameter as this example shows.</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69</a:t>
            </a:fld>
            <a:endParaRPr lang="ko-KR" altLang="en-US"/>
          </a:p>
        </p:txBody>
      </p:sp>
    </p:spTree>
    <p:extLst>
      <p:ext uri="{BB962C8B-B14F-4D97-AF65-F5344CB8AC3E}">
        <p14:creationId xmlns:p14="http://schemas.microsoft.com/office/powerpoint/2010/main" val="1327829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When we have only one parameter in the module definition, </a:t>
            </a:r>
          </a:p>
          <a:p>
            <a:r>
              <a:rPr kumimoji="1" lang="en-US" altLang="ko-KR" dirty="0"/>
              <a:t>We can simplify the instantiation as the right-hand side of this slide shows.</a:t>
            </a:r>
          </a:p>
          <a:p>
            <a:r>
              <a:rPr kumimoji="1" lang="en-US" altLang="ko-KR" dirty="0"/>
              <a:t>We just used #(4) and #(8) to specify new parameter values of 4 and 8, respectively.</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70</a:t>
            </a:fld>
            <a:endParaRPr lang="ko-KR" altLang="en-US"/>
          </a:p>
        </p:txBody>
      </p:sp>
    </p:spTree>
    <p:extLst>
      <p:ext uri="{BB962C8B-B14F-4D97-AF65-F5344CB8AC3E}">
        <p14:creationId xmlns:p14="http://schemas.microsoft.com/office/powerpoint/2010/main" val="3653430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shows a case that we have two parameters in the module and set their values in a simple form during instantiation.</a:t>
            </a:r>
          </a:p>
          <a:p>
            <a:r>
              <a:rPr kumimoji="1" lang="en-US" altLang="ko-KR" dirty="0"/>
              <a:t>Specifically, the module </a:t>
            </a:r>
            <a:r>
              <a:rPr kumimoji="1" lang="en-US" altLang="ko-KR" dirty="0" err="1"/>
              <a:t>hazard_static</a:t>
            </a:r>
            <a:r>
              <a:rPr kumimoji="1" lang="en-US" altLang="ko-KR" dirty="0"/>
              <a:t> has two parameters delay1 and delay2.</a:t>
            </a:r>
          </a:p>
          <a:p>
            <a:r>
              <a:rPr kumimoji="1" lang="en-US" altLang="ko-KR" dirty="0"/>
              <a:t>They are set to 4 and 8, respectively, when we instantiate an instance named example as shown at the bottom.</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71</a:t>
            </a:fld>
            <a:endParaRPr lang="ko-KR" altLang="en-US"/>
          </a:p>
        </p:txBody>
      </p:sp>
    </p:spTree>
    <p:extLst>
      <p:ext uri="{BB962C8B-B14F-4D97-AF65-F5344CB8AC3E}">
        <p14:creationId xmlns:p14="http://schemas.microsoft.com/office/powerpoint/2010/main" val="13961821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There are two types of port declaration as we can see in this slide.</a:t>
            </a:r>
          </a:p>
          <a:p>
            <a:r>
              <a:rPr kumimoji="1" lang="en-US" altLang="ko-KR" dirty="0"/>
              <a:t>On the left, we first give only the names of port, like module mux2 (out, in1, in2, </a:t>
            </a:r>
            <a:r>
              <a:rPr kumimoji="1" lang="en-US" altLang="ko-KR" dirty="0" err="1"/>
              <a:t>sel</a:t>
            </a:r>
            <a:r>
              <a:rPr kumimoji="1" lang="en-US" altLang="ko-KR" dirty="0"/>
              <a:t>);</a:t>
            </a:r>
          </a:p>
          <a:p>
            <a:r>
              <a:rPr kumimoji="1" lang="en-US" altLang="ko-KR" dirty="0"/>
              <a:t>Note that we do not know which port is input or output yet.</a:t>
            </a:r>
          </a:p>
          <a:p>
            <a:r>
              <a:rPr kumimoji="1" lang="en-US" altLang="ko-KR" dirty="0"/>
              <a:t>Then, we declare the polarity, i.e., input or output of each port like</a:t>
            </a:r>
          </a:p>
          <a:p>
            <a:r>
              <a:rPr kumimoji="1" lang="en-US" altLang="ko-KR" dirty="0"/>
              <a:t>output out;</a:t>
            </a:r>
          </a:p>
          <a:p>
            <a:r>
              <a:rPr kumimoji="1" lang="en-US" altLang="ko-KR" dirty="0"/>
              <a:t>input in1, in2, </a:t>
            </a:r>
            <a:r>
              <a:rPr kumimoji="1" lang="en-US" altLang="ko-KR" dirty="0" err="1"/>
              <a:t>sel</a:t>
            </a:r>
            <a:r>
              <a:rPr kumimoji="1" lang="en-US" altLang="ko-KR" dirty="0"/>
              <a:t>;</a:t>
            </a:r>
          </a:p>
          <a:p>
            <a:endParaRPr kumimoji="1" lang="en-US" altLang="ko-KR" dirty="0"/>
          </a:p>
          <a:p>
            <a:r>
              <a:rPr kumimoji="1" lang="en-US" altLang="ko-KR" dirty="0"/>
              <a:t>We can find another example on the right.</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72</a:t>
            </a:fld>
            <a:endParaRPr lang="ko-KR" altLang="en-US"/>
          </a:p>
        </p:txBody>
      </p:sp>
    </p:spTree>
    <p:extLst>
      <p:ext uri="{BB962C8B-B14F-4D97-AF65-F5344CB8AC3E}">
        <p14:creationId xmlns:p14="http://schemas.microsoft.com/office/powerpoint/2010/main" val="362242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After the communication is completed, we can perform multiplications on the second block.</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8</a:t>
            </a:fld>
            <a:endParaRPr lang="ko-KR" altLang="en-US"/>
          </a:p>
        </p:txBody>
      </p:sp>
    </p:spTree>
    <p:extLst>
      <p:ext uri="{BB962C8B-B14F-4D97-AF65-F5344CB8AC3E}">
        <p14:creationId xmlns:p14="http://schemas.microsoft.com/office/powerpoint/2010/main" val="14185807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this slide we can see both types of port declaration.</a:t>
            </a:r>
          </a:p>
          <a:p>
            <a:r>
              <a:rPr kumimoji="1" lang="en-US" altLang="ko-KR" dirty="0"/>
              <a:t>The left one we already know is called port list style.</a:t>
            </a:r>
          </a:p>
          <a:p>
            <a:r>
              <a:rPr kumimoji="1" lang="en-US" altLang="ko-KR" dirty="0"/>
              <a:t>The right one, called port list declaration style, declares both port name and polarity in the first parentheses.</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73</a:t>
            </a:fld>
            <a:endParaRPr lang="ko-KR" altLang="en-US"/>
          </a:p>
        </p:txBody>
      </p:sp>
    </p:spTree>
    <p:extLst>
      <p:ext uri="{BB962C8B-B14F-4D97-AF65-F5344CB8AC3E}">
        <p14:creationId xmlns:p14="http://schemas.microsoft.com/office/powerpoint/2010/main" val="7097587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shows all the details you can specify for a module declaration.</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74</a:t>
            </a:fld>
            <a:endParaRPr lang="ko-KR" altLang="en-US"/>
          </a:p>
        </p:txBody>
      </p:sp>
    </p:spTree>
    <p:extLst>
      <p:ext uri="{BB962C8B-B14F-4D97-AF65-F5344CB8AC3E}">
        <p14:creationId xmlns:p14="http://schemas.microsoft.com/office/powerpoint/2010/main" val="32052468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gives an example of module instance.</a:t>
            </a:r>
          </a:p>
          <a:p>
            <a:r>
              <a:rPr kumimoji="1" lang="en-US" altLang="ko-KR" dirty="0"/>
              <a:t>At the top of the slide, we have module declaration for </a:t>
            </a:r>
            <a:r>
              <a:rPr kumimoji="1" lang="en-US" altLang="ko-KR" dirty="0" err="1"/>
              <a:t>half_adder</a:t>
            </a:r>
            <a:r>
              <a:rPr kumimoji="1" lang="en-US" altLang="ko-KR" dirty="0"/>
              <a:t>.</a:t>
            </a:r>
          </a:p>
          <a:p>
            <a:r>
              <a:rPr kumimoji="1" lang="en-US" altLang="ko-KR" dirty="0"/>
              <a:t>At the bottom, we instantiate this module with two instances, ha_1 and ha_2.</a:t>
            </a:r>
          </a:p>
          <a:p>
            <a:r>
              <a:rPr kumimoji="1" lang="en-US" altLang="ko-KR" dirty="0"/>
              <a:t>The module instantiation shows two different types of port connection.</a:t>
            </a:r>
          </a:p>
          <a:p>
            <a:r>
              <a:rPr kumimoji="1" lang="en-US" altLang="ko-KR" dirty="0"/>
              <a:t>In the second one,</a:t>
            </a:r>
          </a:p>
          <a:p>
            <a:endParaRPr kumimoji="1" lang="en-US" altLang="ko-KR" dirty="0"/>
          </a:p>
          <a:p>
            <a:r>
              <a:rPr kumimoji="1" lang="en-US" altLang="ko-KR" dirty="0" err="1"/>
              <a:t>half_adder</a:t>
            </a:r>
            <a:r>
              <a:rPr kumimoji="1" lang="en-US" altLang="ko-KR" dirty="0"/>
              <a:t> ha_2(.x(</a:t>
            </a:r>
            <a:r>
              <a:rPr kumimoji="1" lang="en-US" altLang="ko-KR" dirty="0" err="1"/>
              <a:t>cin</a:t>
            </a:r>
            <a:r>
              <a:rPr kumimoji="1" lang="en-US" altLang="ko-KR" dirty="0"/>
              <a:t>), .y(s1), .s(s), .c(c2));</a:t>
            </a:r>
          </a:p>
          <a:p>
            <a:endParaRPr kumimoji="1" lang="en-US" altLang="ko-KR" dirty="0"/>
          </a:p>
          <a:p>
            <a:r>
              <a:rPr kumimoji="1" lang="en-US" altLang="ko-KR" dirty="0"/>
              <a:t>we connect each port of the instance to the corresponding wire, e.g., input port x is connected to wire </a:t>
            </a:r>
            <a:r>
              <a:rPr kumimoji="1" lang="en-US" altLang="ko-KR" dirty="0" err="1"/>
              <a:t>cin</a:t>
            </a:r>
            <a:r>
              <a:rPr kumimoji="1" lang="en-US" altLang="ko-KR" dirty="0"/>
              <a:t>.</a:t>
            </a:r>
          </a:p>
          <a:p>
            <a:endParaRPr kumimoji="1" lang="en-US" altLang="ko-KR" dirty="0"/>
          </a:p>
          <a:p>
            <a:r>
              <a:rPr kumimoji="1" lang="en-US" altLang="ko-KR" dirty="0"/>
              <a:t>In the first one,</a:t>
            </a:r>
          </a:p>
          <a:p>
            <a:endParaRPr kumimoji="1" lang="en-US" altLang="ko-KR" dirty="0"/>
          </a:p>
          <a:p>
            <a:r>
              <a:rPr kumimoji="1" lang="en-US" altLang="ko-KR" dirty="0" err="1"/>
              <a:t>half_adder</a:t>
            </a:r>
            <a:r>
              <a:rPr kumimoji="1" lang="en-US" altLang="ko-KR" dirty="0"/>
              <a:t> ha_1 (x,y,s1,c1);</a:t>
            </a:r>
          </a:p>
          <a:p>
            <a:endParaRPr kumimoji="1" lang="en-US" altLang="ko-KR" dirty="0"/>
          </a:p>
          <a:p>
            <a:r>
              <a:rPr kumimoji="1" lang="en-US" altLang="ko-KR" dirty="0"/>
              <a:t>we connect the wires x, y, s1, c1 to the four ports of </a:t>
            </a:r>
            <a:r>
              <a:rPr kumimoji="1" lang="en-US" altLang="ko-KR" dirty="0" err="1"/>
              <a:t>half_adder</a:t>
            </a:r>
            <a:r>
              <a:rPr kumimoji="1" lang="en-US" altLang="ko-KR" dirty="0"/>
              <a:t> in an implicit way.</a:t>
            </a:r>
          </a:p>
          <a:p>
            <a:r>
              <a:rPr kumimoji="1" lang="en-US" altLang="ko-KR" dirty="0"/>
              <a:t>In terms of readability and debugging. It will be better to take the first type of explicit port connection.</a:t>
            </a:r>
          </a:p>
          <a:p>
            <a:endParaRPr kumimoji="1" lang="en-US" altLang="ko-KR" dirty="0"/>
          </a:p>
          <a:p>
            <a:endParaRPr kumimoji="1" lang="en-US" altLang="ko-KR" dirty="0"/>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75</a:t>
            </a:fld>
            <a:endParaRPr lang="ko-KR" altLang="en-US"/>
          </a:p>
        </p:txBody>
      </p:sp>
    </p:spTree>
    <p:extLst>
      <p:ext uri="{BB962C8B-B14F-4D97-AF65-F5344CB8AC3E}">
        <p14:creationId xmlns:p14="http://schemas.microsoft.com/office/powerpoint/2010/main" val="1230414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differentiate the two types of port connection we saw in the previous slide,</a:t>
            </a:r>
          </a:p>
          <a:p>
            <a:r>
              <a:rPr kumimoji="1" lang="en-US" altLang="ko-KR" dirty="0"/>
              <a:t>Name association and positional association.</a:t>
            </a:r>
          </a:p>
          <a:p>
            <a:endParaRPr kumimoji="1" lang="en-US" altLang="ko-KR" dirty="0"/>
          </a:p>
          <a:p>
            <a:r>
              <a:rPr kumimoji="1" lang="en-US" altLang="ko-KR" dirty="0"/>
              <a:t>In the previous example,</a:t>
            </a:r>
          </a:p>
          <a:p>
            <a:r>
              <a:rPr kumimoji="1" lang="en-US" altLang="ko-KR" dirty="0" err="1"/>
              <a:t>half_adder</a:t>
            </a:r>
            <a:r>
              <a:rPr kumimoji="1" lang="en-US" altLang="ko-KR" dirty="0"/>
              <a:t> ha_2(.x(</a:t>
            </a:r>
            <a:r>
              <a:rPr kumimoji="1" lang="en-US" altLang="ko-KR" dirty="0" err="1"/>
              <a:t>cin</a:t>
            </a:r>
            <a:r>
              <a:rPr kumimoji="1" lang="en-US" altLang="ko-KR" dirty="0"/>
              <a:t>), .y(s1), .s(s), .c(c2));</a:t>
            </a:r>
          </a:p>
          <a:p>
            <a:r>
              <a:rPr kumimoji="1" lang="en-US" altLang="ko-KR" dirty="0"/>
              <a:t>uses the named association </a:t>
            </a:r>
          </a:p>
          <a:p>
            <a:r>
              <a:rPr kumimoji="1" lang="en-US" altLang="ko-KR" dirty="0"/>
              <a:t>while </a:t>
            </a:r>
          </a:p>
          <a:p>
            <a:r>
              <a:rPr kumimoji="1" lang="en-US" altLang="ko-KR" dirty="0" err="1"/>
              <a:t>half_adder</a:t>
            </a:r>
            <a:r>
              <a:rPr kumimoji="1" lang="en-US" altLang="ko-KR" dirty="0"/>
              <a:t> ha_1 (x,y,s1,c1);</a:t>
            </a:r>
          </a:p>
          <a:p>
            <a:r>
              <a:rPr kumimoji="1" lang="en-US" altLang="ko-KR" dirty="0"/>
              <a:t>uses the positional association.</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76</a:t>
            </a:fld>
            <a:endParaRPr lang="ko-KR" altLang="en-US"/>
          </a:p>
        </p:txBody>
      </p:sp>
    </p:spTree>
    <p:extLst>
      <p:ext uri="{BB962C8B-B14F-4D97-AF65-F5344CB8AC3E}">
        <p14:creationId xmlns:p14="http://schemas.microsoft.com/office/powerpoint/2010/main" val="22257759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 final goal of Verilog design is to realize a hardware function on FPGA or a real silicon chip.</a:t>
            </a:r>
          </a:p>
          <a:p>
            <a:r>
              <a:rPr kumimoji="1" lang="en-US" altLang="ko-KR" dirty="0"/>
              <a:t>In order to validate the functionality of our Verilog design, we run simulation of hardware implementation since the hardware implementation takes long time and will increase the design time.</a:t>
            </a:r>
          </a:p>
          <a:p>
            <a:r>
              <a:rPr kumimoji="1" lang="en-US" altLang="ko-KR" dirty="0"/>
              <a:t>In order to simulate our Verilog design, as the bottom of the slide shows, we need a block which provides our design under test with input and receive the responses from our design.</a:t>
            </a:r>
          </a:p>
          <a:p>
            <a:r>
              <a:rPr kumimoji="1" lang="en-US" altLang="ko-KR" dirty="0"/>
              <a:t>We call such a block test bench.</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77</a:t>
            </a:fld>
            <a:endParaRPr lang="ko-KR" altLang="en-US"/>
          </a:p>
        </p:txBody>
      </p:sp>
    </p:spTree>
    <p:extLst>
      <p:ext uri="{BB962C8B-B14F-4D97-AF65-F5344CB8AC3E}">
        <p14:creationId xmlns:p14="http://schemas.microsoft.com/office/powerpoint/2010/main" val="11067615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Let’s assume that we wrote a Verilog code like the one in this slide and want to validate its functionality by simulation.</a:t>
            </a:r>
          </a:p>
          <a:p>
            <a:r>
              <a:rPr kumimoji="1" lang="en-US" altLang="ko-KR" dirty="0"/>
              <a:t>This design is a 4-bit adder composed of four full adders as the code shows.</a:t>
            </a:r>
          </a:p>
          <a:p>
            <a:r>
              <a:rPr kumimoji="1" lang="en-US" altLang="ko-KR" dirty="0"/>
              <a:t>The module has 3 inputs, x, y, and </a:t>
            </a:r>
            <a:r>
              <a:rPr kumimoji="1" lang="en-US" altLang="ko-KR" dirty="0" err="1"/>
              <a:t>c_in</a:t>
            </a:r>
            <a:r>
              <a:rPr kumimoji="1" lang="en-US" altLang="ko-KR" dirty="0"/>
              <a:t> and 2 outputs sum and </a:t>
            </a:r>
            <a:r>
              <a:rPr kumimoji="1" lang="en-US" altLang="ko-KR" dirty="0" err="1"/>
              <a:t>c_out</a:t>
            </a:r>
            <a:r>
              <a:rPr kumimoji="1" lang="en-US" altLang="ko-KR" dirty="0"/>
              <a:t>.</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78</a:t>
            </a:fld>
            <a:endParaRPr lang="ko-KR" altLang="en-US"/>
          </a:p>
        </p:txBody>
      </p:sp>
    </p:spTree>
    <p:extLst>
      <p:ext uri="{BB962C8B-B14F-4D97-AF65-F5344CB8AC3E}">
        <p14:creationId xmlns:p14="http://schemas.microsoft.com/office/powerpoint/2010/main" val="31927107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is the test bench for the 4-bit adder.</a:t>
            </a:r>
          </a:p>
          <a:p>
            <a:endParaRPr kumimoji="1" lang="en-US" altLang="ko-KR" dirty="0"/>
          </a:p>
          <a:p>
            <a:r>
              <a:rPr kumimoji="1" lang="en-US" altLang="ko-KR" dirty="0"/>
              <a:t>In the middle of test bench, we can find an instantiation of our </a:t>
            </a:r>
            <a:r>
              <a:rPr kumimoji="1" lang="en-US" altLang="ko-KR" dirty="0" err="1"/>
              <a:t>four_bit_adder</a:t>
            </a:r>
            <a:r>
              <a:rPr kumimoji="1" lang="en-US" altLang="ko-KR" dirty="0"/>
              <a:t>.</a:t>
            </a:r>
          </a:p>
          <a:p>
            <a:r>
              <a:rPr kumimoji="1" lang="en-US" altLang="ko-KR" dirty="0"/>
              <a:t>The instance name is UUT.</a:t>
            </a:r>
          </a:p>
          <a:p>
            <a:r>
              <a:rPr kumimoji="1" lang="en-US" altLang="ko-KR" dirty="0"/>
              <a:t>For port connection, we use named association like .x(x).</a:t>
            </a:r>
          </a:p>
          <a:p>
            <a:endParaRPr kumimoji="1" lang="en-US" altLang="ko-KR" dirty="0"/>
          </a:p>
          <a:p>
            <a:r>
              <a:rPr kumimoji="1" lang="en-US" altLang="ko-KR" dirty="0"/>
              <a:t>At the bottom, we have a for loop where we set the values of inputs, i.e., x[3:0], y[3:0], and </a:t>
            </a:r>
            <a:r>
              <a:rPr kumimoji="1" lang="en-US" altLang="ko-KR" dirty="0" err="1"/>
              <a:t>c_in</a:t>
            </a:r>
            <a:r>
              <a:rPr kumimoji="1" lang="en-US" altLang="ko-KR" dirty="0"/>
              <a:t>.</a:t>
            </a:r>
          </a:p>
          <a:p>
            <a:r>
              <a:rPr kumimoji="1" lang="en-US" altLang="ko-KR" dirty="0"/>
              <a:t>In the words, the for loop generates stimulus input to our design (under test).</a:t>
            </a:r>
          </a:p>
          <a:p>
            <a:r>
              <a:rPr kumimoji="1" lang="en-US" altLang="ko-KR" dirty="0"/>
              <a:t>Each iteration of for loop takes 20 time units as “# 20” shows.</a:t>
            </a:r>
          </a:p>
          <a:p>
            <a:r>
              <a:rPr kumimoji="1" lang="en-US" altLang="ko-KR" dirty="0"/>
              <a:t>1 time unit represents 1 ns as the first sentence of the test bench shows.</a:t>
            </a:r>
          </a:p>
          <a:p>
            <a:endParaRPr kumimoji="1" lang="en-US" altLang="ko-KR" dirty="0"/>
          </a:p>
          <a:p>
            <a:r>
              <a:rPr kumimoji="1" lang="en-US" altLang="ko-KR" dirty="0"/>
              <a:t>This loop has 256 iterations each of which takes 20ns.</a:t>
            </a:r>
          </a:p>
          <a:p>
            <a:r>
              <a:rPr kumimoji="1" lang="en-US" altLang="ko-KR" dirty="0"/>
              <a:t>Thus, the simulation runs for 256*20 (= 5120) ns.</a:t>
            </a:r>
          </a:p>
          <a:p>
            <a:endParaRPr kumimoji="1" lang="en-US" altLang="ko-KR" dirty="0"/>
          </a:p>
          <a:p>
            <a:r>
              <a:rPr kumimoji="1" lang="en-US" altLang="ko-KR" dirty="0"/>
              <a:t>In order to validate the functionality, we need to check the output of UUT at each iteration with the correct ones.</a:t>
            </a:r>
          </a:p>
          <a:p>
            <a:r>
              <a:rPr kumimoji="1" lang="en-US" altLang="ko-KR" dirty="0"/>
              <a:t>To do that, we may need to write the outputs (together with inputs) in a file or on a screen in waveform.</a:t>
            </a:r>
          </a:p>
          <a:p>
            <a:r>
              <a:rPr kumimoji="1" lang="en-US" altLang="ko-KR" dirty="0"/>
              <a:t>Our design tool </a:t>
            </a:r>
            <a:r>
              <a:rPr kumimoji="1" lang="en-US" altLang="ko-KR" dirty="0" err="1"/>
              <a:t>Vivado</a:t>
            </a:r>
            <a:r>
              <a:rPr kumimoji="1" lang="en-US" altLang="ko-KR" dirty="0"/>
              <a:t> provides such functionalities and you will use them in your lab and practice.</a:t>
            </a:r>
          </a:p>
          <a:p>
            <a:endParaRPr kumimoji="1" lang="en-US" altLang="ko-KR" dirty="0"/>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79</a:t>
            </a:fld>
            <a:endParaRPr lang="ko-KR" altLang="en-US"/>
          </a:p>
        </p:txBody>
      </p:sp>
    </p:spTree>
    <p:extLst>
      <p:ext uri="{BB962C8B-B14F-4D97-AF65-F5344CB8AC3E}">
        <p14:creationId xmlns:p14="http://schemas.microsoft.com/office/powerpoint/2010/main" val="27377730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is an example of simulation result shown in the waveform of </a:t>
            </a:r>
            <a:r>
              <a:rPr kumimoji="1" lang="en-US" altLang="ko-KR" dirty="0" err="1"/>
              <a:t>Vivado</a:t>
            </a:r>
            <a:r>
              <a:rPr kumimoji="1" lang="en-US" altLang="ko-KR" dirty="0"/>
              <a:t> tool.</a:t>
            </a:r>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80</a:t>
            </a:fld>
            <a:endParaRPr lang="ko-KR" altLang="en-US"/>
          </a:p>
        </p:txBody>
      </p:sp>
    </p:spTree>
    <p:extLst>
      <p:ext uri="{BB962C8B-B14F-4D97-AF65-F5344CB8AC3E}">
        <p14:creationId xmlns:p14="http://schemas.microsoft.com/office/powerpoint/2010/main" val="6273687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is the end of Week 2 lecture.</a:t>
            </a:r>
          </a:p>
          <a:p>
            <a:endParaRPr kumimoji="1" lang="en-US" altLang="ko-KR" dirty="0"/>
          </a:p>
          <a:p>
            <a:r>
              <a:rPr kumimoji="1" lang="en-US" altLang="ko-KR" dirty="0"/>
              <a:t>Our TAs will continue the lecture class to introduce this week’s lab where </a:t>
            </a:r>
          </a:p>
          <a:p>
            <a:r>
              <a:rPr kumimoji="1" lang="en-US" altLang="ko-KR" dirty="0"/>
              <a:t>You will practice Verilog basics by designing a simple function, and learn how to run simulation using </a:t>
            </a:r>
            <a:r>
              <a:rPr kumimoji="1" lang="en-US" altLang="ko-KR" dirty="0" err="1"/>
              <a:t>Vivado</a:t>
            </a:r>
            <a:r>
              <a:rPr kumimoji="1" lang="en-US" altLang="ko-KR" dirty="0"/>
              <a:t> software tool.</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81</a:t>
            </a:fld>
            <a:endParaRPr lang="ko-KR" altLang="en-US"/>
          </a:p>
        </p:txBody>
      </p:sp>
    </p:spTree>
    <p:extLst>
      <p:ext uri="{BB962C8B-B14F-4D97-AF65-F5344CB8AC3E}">
        <p14:creationId xmlns:p14="http://schemas.microsoft.com/office/powerpoint/2010/main" val="2679910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9</a:t>
            </a:fld>
            <a:endParaRPr lang="ko-KR" altLang="en-US"/>
          </a:p>
        </p:txBody>
      </p:sp>
    </p:spTree>
    <p:extLst>
      <p:ext uri="{BB962C8B-B14F-4D97-AF65-F5344CB8AC3E}">
        <p14:creationId xmlns:p14="http://schemas.microsoft.com/office/powerpoint/2010/main" val="3506488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the four weeks, we will design our MV accelerator in a bottom up manner.</a:t>
            </a:r>
          </a:p>
          <a:p>
            <a:r>
              <a:rPr kumimoji="1" lang="en-US" altLang="ko-KR" dirty="0"/>
              <a:t>As this slide shows, in Weeks 1 and 2, we design the core of PE, called MAC unit, which consists of multiplier and accumulator.</a:t>
            </a:r>
          </a:p>
          <a:p>
            <a:r>
              <a:rPr kumimoji="1" lang="en-US" altLang="ko-KR" dirty="0"/>
              <a:t>Then, in Week 4, we design the entire PE which consists of MAC unit, output buffer (connected to </a:t>
            </a:r>
            <a:r>
              <a:rPr kumimoji="1" lang="en-US" altLang="ko-KR" dirty="0" err="1"/>
              <a:t>Dout</a:t>
            </a:r>
            <a:r>
              <a:rPr kumimoji="1" lang="en-US" altLang="ko-KR" dirty="0"/>
              <a:t>) and control logic.</a:t>
            </a:r>
          </a:p>
          <a:p>
            <a:r>
              <a:rPr kumimoji="1" lang="en-US" altLang="ko-KR" dirty="0"/>
              <a:t>In Week 5, we use multiple PEs and connect them.</a:t>
            </a:r>
          </a:p>
          <a:p>
            <a:r>
              <a:rPr kumimoji="1" lang="en-US" altLang="ko-KR" dirty="0"/>
              <a:t>We also design the buffer BRAM to keep the input.</a:t>
            </a:r>
          </a:p>
          <a:p>
            <a:r>
              <a:rPr kumimoji="1" lang="en-US" altLang="ko-KR" dirty="0"/>
              <a:t>Our design, named MY_IP, communicates with the ARM processor in PS (processing subsystem) in two ways for control and data.</a:t>
            </a:r>
          </a:p>
          <a:p>
            <a:r>
              <a:rPr kumimoji="1" lang="en-US" altLang="ko-KR" dirty="0"/>
              <a:t>The software program sends, to the MV accelerator, control information, e.g., start of MV accelerator via </a:t>
            </a:r>
            <a:r>
              <a:rPr kumimoji="1" lang="en-US" altLang="ko-KR" dirty="0" err="1"/>
              <a:t>AXI_slave</a:t>
            </a:r>
            <a:r>
              <a:rPr kumimoji="1" lang="en-US" altLang="ko-KR" dirty="0"/>
              <a:t> interface (a bus interface).</a:t>
            </a:r>
          </a:p>
          <a:p>
            <a:r>
              <a:rPr kumimoji="1" lang="en-US" altLang="ko-KR" dirty="0"/>
              <a:t>The software program also sends input data to BRAM (True DP DRAM in the slide) and the MV accelerator reads the data from the BRAM via BRAM interface (between FSM and True DP BRAM in the slide).</a:t>
            </a:r>
          </a:p>
          <a:p>
            <a:r>
              <a:rPr kumimoji="1" lang="en-US" altLang="ko-KR" dirty="0"/>
              <a:t>The MV accelerator writes its output to the True DP BRAM.</a:t>
            </a:r>
          </a:p>
          <a:p>
            <a:r>
              <a:rPr kumimoji="1" lang="en-US" altLang="ko-KR" dirty="0"/>
              <a:t>Later, the software program reads the output from the True DP BRAM.</a:t>
            </a:r>
          </a:p>
          <a:p>
            <a:endParaRPr kumimoji="1" lang="en-US" altLang="ko-KR" dirty="0"/>
          </a:p>
          <a:p>
            <a:r>
              <a:rPr kumimoji="1" lang="en-US" altLang="ko-KR" dirty="0"/>
              <a:t>In the following four weeks, we will design the MV accelerator in a step by step manner from the lowest level (MAC unit) to the top level (MY_IP).</a:t>
            </a:r>
          </a:p>
          <a:p>
            <a:endParaRPr kumimoji="1" lang="en-US" altLang="ko-KR" dirty="0"/>
          </a:p>
          <a:p>
            <a:endParaRPr kumimoji="1" lang="en-US" altLang="ko-KR" dirty="0"/>
          </a:p>
          <a:p>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10</a:t>
            </a:fld>
            <a:endParaRPr lang="ko-KR" altLang="en-US"/>
          </a:p>
        </p:txBody>
      </p:sp>
    </p:spTree>
    <p:extLst>
      <p:ext uri="{BB962C8B-B14F-4D97-AF65-F5344CB8AC3E}">
        <p14:creationId xmlns:p14="http://schemas.microsoft.com/office/powerpoint/2010/main" val="2877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gradFill>
          <a:gsLst>
            <a:gs pos="77000">
              <a:srgbClr val="E2E8E1"/>
            </a:gs>
            <a:gs pos="51000">
              <a:srgbClr val="FFFFFF"/>
            </a:gs>
            <a:gs pos="0">
              <a:schemeClr val="accent1">
                <a:lumMod val="0"/>
                <a:lumOff val="100000"/>
              </a:schemeClr>
            </a:gs>
            <a:gs pos="100000">
              <a:srgbClr val="8FA0A7"/>
            </a:gs>
          </a:gsLst>
          <a:lin ang="5400000" scaled="1"/>
        </a:grad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99451"/>
            <a:ext cx="9144000" cy="1768619"/>
          </a:xfrm>
        </p:spPr>
        <p:txBody>
          <a:bodyPr anchor="ctr">
            <a:normAutofit/>
          </a:bodyPr>
          <a:lstStyle>
            <a:lvl1pPr algn="ctr">
              <a:defRPr sz="4400" b="1">
                <a:latin typeface="Arial" panose="020B0604020202020204" pitchFamily="34" charset="0"/>
                <a:cs typeface="Arial" panose="020B0604020202020204" pitchFamily="34" charset="0"/>
              </a:defRPr>
            </a:lvl1pPr>
          </a:lstStyle>
          <a:p>
            <a:r>
              <a:rPr lang="ko-KR" altLang="en-US" dirty="0"/>
              <a:t>마스터 제목 스타일 편집</a:t>
            </a:r>
          </a:p>
        </p:txBody>
      </p:sp>
      <p:sp>
        <p:nvSpPr>
          <p:cNvPr id="3" name="부제목 2"/>
          <p:cNvSpPr>
            <a:spLocks noGrp="1"/>
          </p:cNvSpPr>
          <p:nvPr>
            <p:ph type="subTitle" idx="1"/>
          </p:nvPr>
        </p:nvSpPr>
        <p:spPr>
          <a:xfrm>
            <a:off x="1524000" y="3324944"/>
            <a:ext cx="9144000" cy="461962"/>
          </a:xfrm>
        </p:spPr>
        <p:txBody>
          <a:bodyPr/>
          <a:lstStyle>
            <a:lvl1pPr marL="0" indent="0" algn="ctr">
              <a:buNone/>
              <a:defRPr sz="2400">
                <a:solidFill>
                  <a:srgbClr val="826983"/>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4" name="날짜 개체 틀 3"/>
          <p:cNvSpPr>
            <a:spLocks noGrp="1"/>
          </p:cNvSpPr>
          <p:nvPr>
            <p:ph type="dt" sz="half" idx="10"/>
          </p:nvPr>
        </p:nvSpPr>
        <p:spPr/>
        <p:txBody>
          <a:bodyPr/>
          <a:lstStyle/>
          <a:p>
            <a:fld id="{5A892598-82B2-47A1-BDDA-5DAC5890059A}" type="datetimeFigureOut">
              <a:rPr lang="ko-KR" altLang="en-US" smtClean="0"/>
              <a:t>2020. 3. 18.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90C2956-A493-4D87-8B18-E0624B4A8847}" type="slidenum">
              <a:rPr lang="ko-KR" altLang="en-US" smtClean="0"/>
              <a:t>‹#›</a:t>
            </a:fld>
            <a:endParaRPr lang="ko-KR" altLang="en-US"/>
          </a:p>
        </p:txBody>
      </p:sp>
      <p:sp>
        <p:nvSpPr>
          <p:cNvPr id="7" name="TextBox 6"/>
          <p:cNvSpPr txBox="1"/>
          <p:nvPr userDrawn="1"/>
        </p:nvSpPr>
        <p:spPr>
          <a:xfrm>
            <a:off x="4147751" y="4942710"/>
            <a:ext cx="3896498" cy="369332"/>
          </a:xfrm>
          <a:prstGeom prst="rect">
            <a:avLst/>
          </a:prstGeom>
          <a:noFill/>
        </p:spPr>
        <p:txBody>
          <a:bodyPr wrap="square" rtlCol="0">
            <a:spAutoFit/>
          </a:bodyPr>
          <a:lstStyle/>
          <a:p>
            <a:r>
              <a:rPr lang="en-US" altLang="ko-KR" sz="1800" dirty="0">
                <a:solidFill>
                  <a:schemeClr val="bg2">
                    <a:lumMod val="25000"/>
                  </a:schemeClr>
                </a:solidFill>
                <a:latin typeface="Arial" panose="020B0604020202020204" pitchFamily="34" charset="0"/>
                <a:cs typeface="Arial" panose="020B0604020202020204" pitchFamily="34" charset="0"/>
              </a:rPr>
              <a:t>Computing</a:t>
            </a:r>
            <a:r>
              <a:rPr lang="en-US" altLang="ko-KR" sz="1800" baseline="0" dirty="0">
                <a:solidFill>
                  <a:schemeClr val="bg2">
                    <a:lumMod val="25000"/>
                  </a:schemeClr>
                </a:solidFill>
                <a:latin typeface="Arial" panose="020B0604020202020204" pitchFamily="34" charset="0"/>
                <a:cs typeface="Arial" panose="020B0604020202020204" pitchFamily="34" charset="0"/>
              </a:rPr>
              <a:t> </a:t>
            </a:r>
            <a:r>
              <a:rPr lang="en-US" altLang="ko-KR" sz="1800" dirty="0">
                <a:solidFill>
                  <a:schemeClr val="bg2">
                    <a:lumMod val="25000"/>
                  </a:schemeClr>
                </a:solidFill>
                <a:latin typeface="Arial" panose="020B0604020202020204" pitchFamily="34" charset="0"/>
                <a:cs typeface="Arial" panose="020B0604020202020204" pitchFamily="34" charset="0"/>
              </a:rPr>
              <a:t>Memory Architecture Lab.</a:t>
            </a:r>
            <a:endParaRPr lang="ko-KR" altLang="en-US" sz="1800"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2426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A892598-82B2-47A1-BDDA-5DAC5890059A}" type="datetimeFigureOut">
              <a:rPr lang="ko-KR" altLang="en-US" smtClean="0"/>
              <a:t>2020. 3. 18.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90C2956-A493-4D87-8B18-E0624B4A8847}" type="slidenum">
              <a:rPr lang="ko-KR" altLang="en-US" smtClean="0"/>
              <a:t>‹#›</a:t>
            </a:fld>
            <a:endParaRPr lang="ko-KR" altLang="en-US"/>
          </a:p>
        </p:txBody>
      </p:sp>
    </p:spTree>
    <p:extLst>
      <p:ext uri="{BB962C8B-B14F-4D97-AF65-F5344CB8AC3E}">
        <p14:creationId xmlns:p14="http://schemas.microsoft.com/office/powerpoint/2010/main" val="2477041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A892598-82B2-47A1-BDDA-5DAC5890059A}" type="datetimeFigureOut">
              <a:rPr lang="ko-KR" altLang="en-US" smtClean="0"/>
              <a:t>2020. 3. 18.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90C2956-A493-4D87-8B18-E0624B4A8847}" type="slidenum">
              <a:rPr lang="ko-KR" altLang="en-US" smtClean="0"/>
              <a:t>‹#›</a:t>
            </a:fld>
            <a:endParaRPr lang="ko-KR" altLang="en-US"/>
          </a:p>
        </p:txBody>
      </p:sp>
    </p:spTree>
    <p:extLst>
      <p:ext uri="{BB962C8B-B14F-4D97-AF65-F5344CB8AC3E}">
        <p14:creationId xmlns:p14="http://schemas.microsoft.com/office/powerpoint/2010/main" val="2517274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제목 및 내용">
    <p:spTree>
      <p:nvGrpSpPr>
        <p:cNvPr id="1" name=""/>
        <p:cNvGrpSpPr/>
        <p:nvPr/>
      </p:nvGrpSpPr>
      <p:grpSpPr>
        <a:xfrm>
          <a:off x="0" y="0"/>
          <a:ext cx="0" cy="0"/>
          <a:chOff x="0" y="0"/>
          <a:chExt cx="0" cy="0"/>
        </a:xfrm>
      </p:grpSpPr>
      <p:cxnSp>
        <p:nvCxnSpPr>
          <p:cNvPr id="9" name="직선 연결선 8"/>
          <p:cNvCxnSpPr/>
          <p:nvPr userDrawn="1"/>
        </p:nvCxnSpPr>
        <p:spPr>
          <a:xfrm>
            <a:off x="0" y="1154545"/>
            <a:ext cx="7883611"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0" name="텍스트 개체 틀 2"/>
          <p:cNvSpPr>
            <a:spLocks noGrp="1"/>
          </p:cNvSpPr>
          <p:nvPr>
            <p:ph idx="1"/>
          </p:nvPr>
        </p:nvSpPr>
        <p:spPr>
          <a:xfrm>
            <a:off x="339436" y="1364307"/>
            <a:ext cx="11014364" cy="4583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1" name="제목 개체 틀 1"/>
          <p:cNvSpPr>
            <a:spLocks noGrp="1"/>
          </p:cNvSpPr>
          <p:nvPr>
            <p:ph type="title"/>
          </p:nvPr>
        </p:nvSpPr>
        <p:spPr>
          <a:xfrm>
            <a:off x="339437" y="328179"/>
            <a:ext cx="7404132" cy="767454"/>
          </a:xfrm>
          <a:prstGeom prst="rect">
            <a:avLst/>
          </a:prstGeom>
        </p:spPr>
        <p:txBody>
          <a:bodyPr vert="horz" lIns="91440" tIns="45720" rIns="91440" bIns="45720" rtlCol="0" anchor="ctr">
            <a:normAutofit/>
          </a:bodyPr>
          <a:lstStyle/>
          <a:p>
            <a:r>
              <a:rPr lang="ko-KR" altLang="en-US" dirty="0"/>
              <a:t>마스터 제목 스타일 편집</a:t>
            </a:r>
          </a:p>
        </p:txBody>
      </p:sp>
      <p:sp>
        <p:nvSpPr>
          <p:cNvPr id="1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25000"/>
                  </a:schemeClr>
                </a:solidFill>
                <a:latin typeface="Arial" panose="020B0604020202020204" pitchFamily="34" charset="0"/>
                <a:cs typeface="Arial" panose="020B0604020202020204" pitchFamily="34" charset="0"/>
              </a:defRPr>
            </a:lvl1pPr>
          </a:lstStyle>
          <a:p>
            <a:r>
              <a:rPr lang="en-US" altLang="ko-KR" dirty="0"/>
              <a:t>CMA Lab</a:t>
            </a:r>
            <a:endParaRPr lang="ko-KR" altLang="en-US" dirty="0"/>
          </a:p>
        </p:txBody>
      </p:sp>
      <p:sp>
        <p:nvSpPr>
          <p:cNvPr id="1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Arial" panose="020B0604020202020204" pitchFamily="34" charset="0"/>
                <a:cs typeface="Arial" panose="020B0604020202020204" pitchFamily="34" charset="0"/>
              </a:defRPr>
            </a:lvl1pPr>
          </a:lstStyle>
          <a:p>
            <a:fld id="{A747FFCD-0BF5-4C3F-9821-DD9435042B3B}" type="slidenum">
              <a:rPr lang="ko-KR" altLang="en-US" smtClean="0"/>
              <a:pPr/>
              <a:t>‹#›</a:t>
            </a:fld>
            <a:endParaRPr lang="ko-KR" altLang="en-US" dirty="0"/>
          </a:p>
        </p:txBody>
      </p:sp>
    </p:spTree>
    <p:extLst>
      <p:ext uri="{BB962C8B-B14F-4D97-AF65-F5344CB8AC3E}">
        <p14:creationId xmlns:p14="http://schemas.microsoft.com/office/powerpoint/2010/main" val="4124337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제목 및 내용">
    <p:spTree>
      <p:nvGrpSpPr>
        <p:cNvPr id="1" name=""/>
        <p:cNvGrpSpPr/>
        <p:nvPr/>
      </p:nvGrpSpPr>
      <p:grpSpPr>
        <a:xfrm>
          <a:off x="0" y="0"/>
          <a:ext cx="0" cy="0"/>
          <a:chOff x="0" y="0"/>
          <a:chExt cx="0" cy="0"/>
        </a:xfrm>
      </p:grpSpPr>
      <p:cxnSp>
        <p:nvCxnSpPr>
          <p:cNvPr id="9" name="직선 연결선 8"/>
          <p:cNvCxnSpPr/>
          <p:nvPr userDrawn="1"/>
        </p:nvCxnSpPr>
        <p:spPr>
          <a:xfrm>
            <a:off x="0" y="1154545"/>
            <a:ext cx="7883611"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0" name="텍스트 개체 틀 2"/>
          <p:cNvSpPr>
            <a:spLocks noGrp="1"/>
          </p:cNvSpPr>
          <p:nvPr>
            <p:ph idx="1"/>
          </p:nvPr>
        </p:nvSpPr>
        <p:spPr>
          <a:xfrm>
            <a:off x="339436" y="1364307"/>
            <a:ext cx="11014364" cy="4583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1" name="제목 개체 틀 1"/>
          <p:cNvSpPr>
            <a:spLocks noGrp="1"/>
          </p:cNvSpPr>
          <p:nvPr>
            <p:ph type="title"/>
          </p:nvPr>
        </p:nvSpPr>
        <p:spPr>
          <a:xfrm>
            <a:off x="339437" y="328179"/>
            <a:ext cx="7404132" cy="767454"/>
          </a:xfrm>
          <a:prstGeom prst="rect">
            <a:avLst/>
          </a:prstGeom>
        </p:spPr>
        <p:txBody>
          <a:bodyPr vert="horz" lIns="91440" tIns="45720" rIns="91440" bIns="45720" rtlCol="0" anchor="ctr">
            <a:normAutofit/>
          </a:bodyPr>
          <a:lstStyle/>
          <a:p>
            <a:r>
              <a:rPr lang="ko-KR" altLang="en-US" dirty="0"/>
              <a:t>마스터 제목 스타일 편집</a:t>
            </a:r>
          </a:p>
        </p:txBody>
      </p:sp>
      <p:sp>
        <p:nvSpPr>
          <p:cNvPr id="1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25000"/>
                  </a:schemeClr>
                </a:solidFill>
                <a:latin typeface="Arial" panose="020B0604020202020204" pitchFamily="34" charset="0"/>
                <a:cs typeface="Arial" panose="020B0604020202020204" pitchFamily="34" charset="0"/>
              </a:defRPr>
            </a:lvl1pPr>
          </a:lstStyle>
          <a:p>
            <a:r>
              <a:rPr lang="en-US" altLang="ko-KR" dirty="0"/>
              <a:t>CMA Lab</a:t>
            </a:r>
            <a:endParaRPr lang="ko-KR" altLang="en-US" dirty="0"/>
          </a:p>
        </p:txBody>
      </p:sp>
      <p:sp>
        <p:nvSpPr>
          <p:cNvPr id="1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Arial" panose="020B0604020202020204" pitchFamily="34" charset="0"/>
                <a:cs typeface="Arial" panose="020B0604020202020204" pitchFamily="34" charset="0"/>
              </a:defRPr>
            </a:lvl1pPr>
          </a:lstStyle>
          <a:p>
            <a:fld id="{A747FFCD-0BF5-4C3F-9821-DD9435042B3B}" type="slidenum">
              <a:rPr lang="ko-KR" altLang="en-US" smtClean="0"/>
              <a:pPr/>
              <a:t>‹#›</a:t>
            </a:fld>
            <a:endParaRPr lang="ko-KR" altLang="en-US" dirty="0"/>
          </a:p>
        </p:txBody>
      </p:sp>
    </p:spTree>
    <p:extLst>
      <p:ext uri="{BB962C8B-B14F-4D97-AF65-F5344CB8AC3E}">
        <p14:creationId xmlns:p14="http://schemas.microsoft.com/office/powerpoint/2010/main" val="2597609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cxnSp>
        <p:nvCxnSpPr>
          <p:cNvPr id="9" name="직선 연결선 8"/>
          <p:cNvCxnSpPr/>
          <p:nvPr userDrawn="1"/>
        </p:nvCxnSpPr>
        <p:spPr>
          <a:xfrm>
            <a:off x="0" y="1154545"/>
            <a:ext cx="7883611"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0" name="텍스트 개체 틀 2"/>
          <p:cNvSpPr>
            <a:spLocks noGrp="1"/>
          </p:cNvSpPr>
          <p:nvPr>
            <p:ph idx="1"/>
          </p:nvPr>
        </p:nvSpPr>
        <p:spPr>
          <a:xfrm>
            <a:off x="339436" y="1364307"/>
            <a:ext cx="11014364" cy="4583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1" name="제목 개체 틀 1"/>
          <p:cNvSpPr>
            <a:spLocks noGrp="1"/>
          </p:cNvSpPr>
          <p:nvPr>
            <p:ph type="title"/>
          </p:nvPr>
        </p:nvSpPr>
        <p:spPr>
          <a:xfrm>
            <a:off x="339437" y="328179"/>
            <a:ext cx="7404132" cy="767454"/>
          </a:xfrm>
          <a:prstGeom prst="rect">
            <a:avLst/>
          </a:prstGeom>
        </p:spPr>
        <p:txBody>
          <a:bodyPr vert="horz" lIns="91440" tIns="45720" rIns="91440" bIns="45720" rtlCol="0" anchor="ctr">
            <a:normAutofit/>
          </a:bodyPr>
          <a:lstStyle/>
          <a:p>
            <a:r>
              <a:rPr lang="ko-KR" altLang="en-US" dirty="0"/>
              <a:t>마스터 제목 스타일 편집</a:t>
            </a:r>
          </a:p>
        </p:txBody>
      </p:sp>
      <p:sp>
        <p:nvSpPr>
          <p:cNvPr id="1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25000"/>
                  </a:schemeClr>
                </a:solidFill>
                <a:latin typeface="Arial" panose="020B0604020202020204" pitchFamily="34" charset="0"/>
                <a:cs typeface="Arial" panose="020B0604020202020204" pitchFamily="34" charset="0"/>
              </a:defRPr>
            </a:lvl1pPr>
          </a:lstStyle>
          <a:p>
            <a:r>
              <a:rPr lang="en-US" altLang="ko-KR" dirty="0"/>
              <a:t>CMA Lab</a:t>
            </a:r>
            <a:endParaRPr lang="ko-KR" altLang="en-US" dirty="0"/>
          </a:p>
        </p:txBody>
      </p:sp>
      <p:sp>
        <p:nvSpPr>
          <p:cNvPr id="1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Arial" panose="020B0604020202020204" pitchFamily="34" charset="0"/>
                <a:cs typeface="Arial" panose="020B0604020202020204" pitchFamily="34" charset="0"/>
              </a:defRPr>
            </a:lvl1pPr>
          </a:lstStyle>
          <a:p>
            <a:fld id="{A747FFCD-0BF5-4C3F-9821-DD9435042B3B}" type="slidenum">
              <a:rPr lang="ko-KR" altLang="en-US" smtClean="0"/>
              <a:pPr/>
              <a:t>‹#›</a:t>
            </a:fld>
            <a:endParaRPr lang="ko-KR" altLang="en-US" dirty="0"/>
          </a:p>
        </p:txBody>
      </p:sp>
    </p:spTree>
    <p:extLst>
      <p:ext uri="{BB962C8B-B14F-4D97-AF65-F5344CB8AC3E}">
        <p14:creationId xmlns:p14="http://schemas.microsoft.com/office/powerpoint/2010/main" val="2799919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61039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360834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274445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671830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031594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5A892598-82B2-47A1-BDDA-5DAC5890059A}" type="datetimeFigureOut">
              <a:rPr lang="ko-KR" altLang="en-US" smtClean="0"/>
              <a:t>2020. 3. 18.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90C2956-A493-4D87-8B18-E0624B4A8847}" type="slidenum">
              <a:rPr lang="ko-KR" altLang="en-US" smtClean="0"/>
              <a:t>‹#›</a:t>
            </a:fld>
            <a:endParaRPr lang="ko-KR" altLang="en-US"/>
          </a:p>
        </p:txBody>
      </p:sp>
      <p:cxnSp>
        <p:nvCxnSpPr>
          <p:cNvPr id="7" name="직선 연결선 6"/>
          <p:cNvCxnSpPr/>
          <p:nvPr userDrawn="1"/>
        </p:nvCxnSpPr>
        <p:spPr>
          <a:xfrm>
            <a:off x="0" y="1154545"/>
            <a:ext cx="7883611"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337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106959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012074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996639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9997115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0049234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6662274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7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3952954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8743099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6178180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634555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bg>
      <p:bgPr>
        <a:gradFill>
          <a:gsLst>
            <a:gs pos="77000">
              <a:srgbClr val="E2E8E1"/>
            </a:gs>
            <a:gs pos="51000">
              <a:srgbClr val="FFFFFF"/>
            </a:gs>
            <a:gs pos="0">
              <a:schemeClr val="accent1">
                <a:lumMod val="0"/>
                <a:lumOff val="100000"/>
              </a:schemeClr>
            </a:gs>
            <a:gs pos="100000">
              <a:srgbClr val="8FA0A7"/>
            </a:gs>
          </a:gsLst>
          <a:lin ang="5400000" scaled="1"/>
        </a:gra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normAutofit/>
          </a:bodyPr>
          <a:lstStyle>
            <a:lvl1pPr>
              <a:defRPr sz="4400">
                <a:latin typeface="Arial" panose="020B0604020202020204" pitchFamily="34" charset="0"/>
                <a:cs typeface="Arial" panose="020B0604020202020204" pitchFamily="34" charset="0"/>
              </a:defRPr>
            </a:lvl1pPr>
          </a:lstStyle>
          <a:p>
            <a:r>
              <a:rPr lang="ko-KR" altLang="en-US" dirty="0"/>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rgbClr val="826983"/>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 편집</a:t>
            </a:r>
          </a:p>
        </p:txBody>
      </p:sp>
      <p:sp>
        <p:nvSpPr>
          <p:cNvPr id="4" name="날짜 개체 틀 3"/>
          <p:cNvSpPr>
            <a:spLocks noGrp="1"/>
          </p:cNvSpPr>
          <p:nvPr>
            <p:ph type="dt" sz="half" idx="10"/>
          </p:nvPr>
        </p:nvSpPr>
        <p:spPr/>
        <p:txBody>
          <a:bodyPr/>
          <a:lstStyle/>
          <a:p>
            <a:fld id="{5A892598-82B2-47A1-BDDA-5DAC5890059A}" type="datetimeFigureOut">
              <a:rPr lang="ko-KR" altLang="en-US" smtClean="0"/>
              <a:t>2020. 3. 18.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90C2956-A493-4D87-8B18-E0624B4A8847}" type="slidenum">
              <a:rPr lang="ko-KR" altLang="en-US" smtClean="0"/>
              <a:t>‹#›</a:t>
            </a:fld>
            <a:endParaRPr lang="ko-KR" altLang="en-US"/>
          </a:p>
        </p:txBody>
      </p:sp>
    </p:spTree>
    <p:extLst>
      <p:ext uri="{BB962C8B-B14F-4D97-AF65-F5344CB8AC3E}">
        <p14:creationId xmlns:p14="http://schemas.microsoft.com/office/powerpoint/2010/main" val="3243714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8947805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1900168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6815039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4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5995994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5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2636985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6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590617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7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3661233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8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8145322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646599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0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021176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코드 있는 컨텐츠">
    <p:spTree>
      <p:nvGrpSpPr>
        <p:cNvPr id="1" name=""/>
        <p:cNvGrpSpPr/>
        <p:nvPr/>
      </p:nvGrpSpPr>
      <p:grpSpPr>
        <a:xfrm>
          <a:off x="0" y="0"/>
          <a:ext cx="0" cy="0"/>
          <a:chOff x="0" y="0"/>
          <a:chExt cx="0" cy="0"/>
        </a:xfrm>
      </p:grpSpPr>
      <p:sp>
        <p:nvSpPr>
          <p:cNvPr id="2" name="제목 1"/>
          <p:cNvSpPr>
            <a:spLocks noGrp="1"/>
          </p:cNvSpPr>
          <p:nvPr>
            <p:ph type="title"/>
          </p:nvPr>
        </p:nvSpPr>
        <p:spPr>
          <a:xfrm>
            <a:off x="338399" y="327600"/>
            <a:ext cx="7405200" cy="766800"/>
          </a:xfrm>
        </p:spPr>
        <p:txBody>
          <a:bodyPr anchor="ctr"/>
          <a:lstStyle>
            <a:lvl1pPr>
              <a:defRPr sz="3200"/>
            </a:lvl1pPr>
          </a:lstStyle>
          <a:p>
            <a:r>
              <a:rPr lang="ko-KR" altLang="en-US" dirty="0"/>
              <a:t>마스터 제목 스타일 편집</a:t>
            </a:r>
          </a:p>
        </p:txBody>
      </p:sp>
      <p:sp>
        <p:nvSpPr>
          <p:cNvPr id="3" name="내용 개체 틀 2"/>
          <p:cNvSpPr>
            <a:spLocks noGrp="1"/>
          </p:cNvSpPr>
          <p:nvPr>
            <p:ph idx="1"/>
          </p:nvPr>
        </p:nvSpPr>
        <p:spPr>
          <a:xfrm>
            <a:off x="407989" y="1357745"/>
            <a:ext cx="4321029" cy="4433455"/>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2000"/>
            </a:lvl6pPr>
            <a:lvl7pPr>
              <a:defRPr sz="2000"/>
            </a:lvl7pPr>
            <a:lvl8pPr>
              <a:defRPr sz="2000"/>
            </a:lvl8pPr>
            <a:lvl9pPr>
              <a:defRPr sz="2000"/>
            </a:lvl9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날짜 개체 틀 4"/>
          <p:cNvSpPr>
            <a:spLocks noGrp="1"/>
          </p:cNvSpPr>
          <p:nvPr>
            <p:ph type="dt" sz="half" idx="10"/>
          </p:nvPr>
        </p:nvSpPr>
        <p:spPr/>
        <p:txBody>
          <a:bodyPr/>
          <a:lstStyle/>
          <a:p>
            <a:fld id="{5A892598-82B2-47A1-BDDA-5DAC5890059A}" type="datetimeFigureOut">
              <a:rPr lang="ko-KR" altLang="en-US" smtClean="0"/>
              <a:t>2020. 3. 18.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90C2956-A493-4D87-8B18-E0624B4A8847}" type="slidenum">
              <a:rPr lang="ko-KR" altLang="en-US" smtClean="0"/>
              <a:t>‹#›</a:t>
            </a:fld>
            <a:endParaRPr lang="ko-KR" altLang="en-US"/>
          </a:p>
        </p:txBody>
      </p:sp>
      <p:cxnSp>
        <p:nvCxnSpPr>
          <p:cNvPr id="8" name="직선 연결선 7"/>
          <p:cNvCxnSpPr/>
          <p:nvPr userDrawn="1"/>
        </p:nvCxnSpPr>
        <p:spPr>
          <a:xfrm>
            <a:off x="0" y="1154545"/>
            <a:ext cx="7883611"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11342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1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470822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2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5345681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3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2559001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4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2248111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5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847184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6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0545488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7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7037247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8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166330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9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976054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0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782686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6172200" y="1825625"/>
            <a:ext cx="5181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날짜 개체 틀 4"/>
          <p:cNvSpPr>
            <a:spLocks noGrp="1"/>
          </p:cNvSpPr>
          <p:nvPr>
            <p:ph type="dt" sz="half" idx="10"/>
          </p:nvPr>
        </p:nvSpPr>
        <p:spPr/>
        <p:txBody>
          <a:bodyPr/>
          <a:lstStyle/>
          <a:p>
            <a:fld id="{5A892598-82B2-47A1-BDDA-5DAC5890059A}" type="datetimeFigureOut">
              <a:rPr lang="ko-KR" altLang="en-US" smtClean="0"/>
              <a:t>2020. 3. 18.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90C2956-A493-4D87-8B18-E0624B4A8847}" type="slidenum">
              <a:rPr lang="ko-KR" altLang="en-US" smtClean="0"/>
              <a:t>‹#›</a:t>
            </a:fld>
            <a:endParaRPr lang="ko-KR" altLang="en-US"/>
          </a:p>
        </p:txBody>
      </p:sp>
    </p:spTree>
    <p:extLst>
      <p:ext uri="{BB962C8B-B14F-4D97-AF65-F5344CB8AC3E}">
        <p14:creationId xmlns:p14="http://schemas.microsoft.com/office/powerpoint/2010/main" val="6831454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1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320577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2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6853933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3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8472517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4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6206495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5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8013223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6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590985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7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1832761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8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0921813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9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1884565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0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94011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5A892598-82B2-47A1-BDDA-5DAC5890059A}" type="datetimeFigureOut">
              <a:rPr lang="ko-KR" altLang="en-US" smtClean="0"/>
              <a:t>2020. 3. 18.</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90C2956-A493-4D87-8B18-E0624B4A8847}" type="slidenum">
              <a:rPr lang="ko-KR" altLang="en-US" smtClean="0"/>
              <a:t>‹#›</a:t>
            </a:fld>
            <a:endParaRPr lang="ko-KR" altLang="en-US"/>
          </a:p>
        </p:txBody>
      </p:sp>
    </p:spTree>
    <p:extLst>
      <p:ext uri="{BB962C8B-B14F-4D97-AF65-F5344CB8AC3E}">
        <p14:creationId xmlns:p14="http://schemas.microsoft.com/office/powerpoint/2010/main" val="2973766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1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1178649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2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1315921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3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852363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구역 머리글">
    <p:bg>
      <p:bgPr>
        <a:gradFill>
          <a:gsLst>
            <a:gs pos="77000">
              <a:srgbClr val="E2E8E1"/>
            </a:gs>
            <a:gs pos="51000">
              <a:srgbClr val="FFFFFF"/>
            </a:gs>
            <a:gs pos="0">
              <a:schemeClr val="accent1">
                <a:lumMod val="0"/>
                <a:lumOff val="100000"/>
              </a:schemeClr>
            </a:gs>
            <a:gs pos="100000">
              <a:srgbClr val="8FA0A7"/>
            </a:gs>
          </a:gsLst>
          <a:lin ang="5400000" scaled="1"/>
        </a:gradFill>
        <a:effectLst/>
      </p:bgPr>
    </p:bg>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831850" y="4589463"/>
            <a:ext cx="10515600" cy="1500187"/>
          </a:xfrm>
        </p:spPr>
        <p:txBody>
          <a:bodyPr/>
          <a:lstStyle>
            <a:lvl1pPr marL="0" indent="0">
              <a:buNone/>
              <a:defRPr sz="2400">
                <a:solidFill>
                  <a:srgbClr val="82698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ko-KR" altLang="en-US" dirty="0"/>
              <a:t>마스터 부제목 스타일 편집</a:t>
            </a:r>
          </a:p>
        </p:txBody>
      </p:sp>
      <p:sp>
        <p:nvSpPr>
          <p:cNvPr id="7"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latin typeface="Arial" panose="020B0604020202020204" pitchFamily="34" charset="0"/>
                <a:cs typeface="Arial" panose="020B0604020202020204" pitchFamily="34" charset="0"/>
              </a:defRPr>
            </a:lvl1pPr>
          </a:lstStyle>
          <a:p>
            <a:r>
              <a:rPr lang="en-US" altLang="ko-KR" dirty="0"/>
              <a:t>CMA Lab</a:t>
            </a:r>
            <a:endParaRPr lang="ko-KR" altLang="en-US" dirty="0"/>
          </a:p>
        </p:txBody>
      </p:sp>
      <p:sp>
        <p:nvSpPr>
          <p:cNvPr id="8"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6" name="제목 1"/>
          <p:cNvSpPr txBox="1">
            <a:spLocks/>
          </p:cNvSpPr>
          <p:nvPr userDrawn="1"/>
        </p:nvSpPr>
        <p:spPr>
          <a:xfrm>
            <a:off x="831850" y="1708515"/>
            <a:ext cx="10521950" cy="2853960"/>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4400" b="1" kern="1200">
                <a:solidFill>
                  <a:schemeClr val="bg2">
                    <a:lumMod val="25000"/>
                  </a:schemeClr>
                </a:solidFill>
                <a:latin typeface="Arial" panose="020B0604020202020204" pitchFamily="34" charset="0"/>
                <a:ea typeface="+mj-ea"/>
                <a:cs typeface="Arial" panose="020B0604020202020204" pitchFamily="34" charset="0"/>
              </a:defRPr>
            </a:lvl1pPr>
          </a:lstStyle>
          <a:p>
            <a:pPr algn="l"/>
            <a:r>
              <a:rPr lang="ko-KR" altLang="en-US" dirty="0"/>
              <a:t>마스터 제목 스타일 편집</a:t>
            </a:r>
          </a:p>
        </p:txBody>
      </p:sp>
    </p:spTree>
    <p:extLst>
      <p:ext uri="{BB962C8B-B14F-4D97-AF65-F5344CB8AC3E}">
        <p14:creationId xmlns:p14="http://schemas.microsoft.com/office/powerpoint/2010/main" val="35336291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4_제목 및 내용">
    <p:spTree>
      <p:nvGrpSpPr>
        <p:cNvPr id="1" name=""/>
        <p:cNvGrpSpPr/>
        <p:nvPr/>
      </p:nvGrpSpPr>
      <p:grpSpPr>
        <a:xfrm>
          <a:off x="0" y="0"/>
          <a:ext cx="0" cy="0"/>
          <a:chOff x="0" y="0"/>
          <a:chExt cx="0" cy="0"/>
        </a:xfrm>
      </p:grpSpPr>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개체 틀 1"/>
          <p:cNvSpPr>
            <a:spLocks noGrp="1"/>
          </p:cNvSpPr>
          <p:nvPr>
            <p:ph type="title"/>
          </p:nvPr>
        </p:nvSpPr>
        <p:spPr>
          <a:xfrm>
            <a:off x="339437" y="328179"/>
            <a:ext cx="7404132" cy="767454"/>
          </a:xfrm>
          <a:prstGeom prst="rect">
            <a:avLst/>
          </a:prstGeom>
        </p:spPr>
        <p:txBody>
          <a:bodyPr vert="horz" lIns="91440" tIns="45720" rIns="91440" bIns="45720" rtlCol="0" anchor="ctr">
            <a:normAutofit/>
          </a:bodyPr>
          <a:lstStyle/>
          <a:p>
            <a:r>
              <a:rPr lang="ko-KR" altLang="en-US" dirty="0"/>
              <a:t>마스터 제목 스타일 편집</a:t>
            </a:r>
          </a:p>
        </p:txBody>
      </p:sp>
    </p:spTree>
    <p:extLst>
      <p:ext uri="{BB962C8B-B14F-4D97-AF65-F5344CB8AC3E}">
        <p14:creationId xmlns:p14="http://schemas.microsoft.com/office/powerpoint/2010/main" val="40358335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코드있는 슬라이드1">
    <p:spTree>
      <p:nvGrpSpPr>
        <p:cNvPr id="1" name=""/>
        <p:cNvGrpSpPr/>
        <p:nvPr/>
      </p:nvGrpSpPr>
      <p:grpSpPr>
        <a:xfrm>
          <a:off x="0" y="0"/>
          <a:ext cx="0" cy="0"/>
          <a:chOff x="0" y="0"/>
          <a:chExt cx="0" cy="0"/>
        </a:xfrm>
      </p:grpSpPr>
      <p:sp>
        <p:nvSpPr>
          <p:cNvPr id="4" name="텍스트 개체 틀 3"/>
          <p:cNvSpPr>
            <a:spLocks noGrp="1"/>
          </p:cNvSpPr>
          <p:nvPr>
            <p:ph type="body" sz="half" idx="2" hasCustomPrompt="1"/>
          </p:nvPr>
        </p:nvSpPr>
        <p:spPr>
          <a:xfrm>
            <a:off x="339436" y="1392382"/>
            <a:ext cx="4888346" cy="3811588"/>
          </a:xfrm>
        </p:spPr>
        <p:txBody>
          <a:bodyPr/>
          <a:lstStyle>
            <a:lvl1pPr marL="285750" indent="-285750">
              <a:buClr>
                <a:srgbClr val="826983"/>
              </a:buClr>
              <a:buFont typeface="Wingdings" panose="05000000000000000000" pitchFamily="2" charset="2"/>
              <a:buChar char="§"/>
              <a:defRPr sz="1600"/>
            </a:lvl1pPr>
            <a:lvl2pPr marL="742950" indent="-285750">
              <a:buClr>
                <a:srgbClr val="826983"/>
              </a:buClr>
              <a:buFont typeface="맑은 고딕" panose="020B0503020000020004" pitchFamily="50" charset="-127"/>
              <a:buChar char="-"/>
              <a:defRPr sz="1200"/>
            </a:lvl2pPr>
            <a:lvl3pPr marL="1085850" indent="-171450">
              <a:buFont typeface="맑은 고딕" panose="020B0503020000020004" pitchFamily="50" charset="-127"/>
              <a:buChar char="-"/>
              <a:defRPr sz="1200"/>
            </a:lvl3pPr>
            <a:lvl4pPr marL="1543050" indent="-171450">
              <a:buFont typeface="맑은 고딕" panose="020B0503020000020004" pitchFamily="50" charset="-127"/>
              <a:buChar char="-"/>
              <a:defRPr sz="1000"/>
            </a:lvl4pPr>
            <a:lvl5pPr marL="2000250" indent="-171450">
              <a:buFont typeface="맑은 고딕" panose="020B0503020000020004" pitchFamily="50" charset="-127"/>
              <a:buChar char="-"/>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0" name="TextBox 9"/>
          <p:cNvSpPr txBox="1"/>
          <p:nvPr/>
        </p:nvSpPr>
        <p:spPr>
          <a:xfrm>
            <a:off x="5698837" y="1389352"/>
            <a:ext cx="5837382" cy="3814618"/>
          </a:xfrm>
          <a:prstGeom prst="rect">
            <a:avLst/>
          </a:prstGeom>
          <a:noFill/>
          <a:ln w="12700">
            <a:solidFill>
              <a:srgbClr val="8FA0A7"/>
            </a:solidFill>
          </a:ln>
        </p:spPr>
        <p:txBody>
          <a:bodyPr wrap="square" rtlCol="0">
            <a:spAutoFit/>
          </a:bodyPr>
          <a:lstStyle/>
          <a:p>
            <a:pPr algn="ctr"/>
            <a:endParaRPr lang="ko-KR" altLang="en-US" sz="2800" spc="-150" dirty="0">
              <a:solidFill>
                <a:schemeClr val="tx1">
                  <a:lumMod val="85000"/>
                  <a:lumOff val="15000"/>
                </a:schemeClr>
              </a:solidFill>
            </a:endParaRPr>
          </a:p>
        </p:txBody>
      </p:sp>
      <p:sp>
        <p:nvSpPr>
          <p:cNvPr id="11" name="TextBox 10"/>
          <p:cNvSpPr txBox="1"/>
          <p:nvPr userDrawn="1"/>
        </p:nvSpPr>
        <p:spPr>
          <a:xfrm>
            <a:off x="5698837" y="1389352"/>
            <a:ext cx="5837382" cy="3814618"/>
          </a:xfrm>
          <a:prstGeom prst="rect">
            <a:avLst/>
          </a:prstGeom>
          <a:noFill/>
          <a:ln w="12700">
            <a:solidFill>
              <a:srgbClr val="8FA0A7"/>
            </a:solidFill>
          </a:ln>
        </p:spPr>
        <p:txBody>
          <a:bodyPr wrap="square" rtlCol="0">
            <a:spAutoFit/>
          </a:bodyPr>
          <a:lstStyle/>
          <a:p>
            <a:pPr algn="ctr"/>
            <a:endParaRPr lang="ko-KR" altLang="en-US" sz="2800" spc="-150" dirty="0">
              <a:solidFill>
                <a:schemeClr val="tx1">
                  <a:lumMod val="85000"/>
                  <a:lumOff val="15000"/>
                </a:schemeClr>
              </a:solidFill>
            </a:endParaRPr>
          </a:p>
        </p:txBody>
      </p:sp>
      <p:sp>
        <p:nvSpPr>
          <p:cNvPr id="13" name="제목 개체 틀 1"/>
          <p:cNvSpPr>
            <a:spLocks noGrp="1"/>
          </p:cNvSpPr>
          <p:nvPr>
            <p:ph type="title"/>
          </p:nvPr>
        </p:nvSpPr>
        <p:spPr>
          <a:xfrm>
            <a:off x="339437" y="328179"/>
            <a:ext cx="7404132" cy="767454"/>
          </a:xfrm>
          <a:prstGeom prst="rect">
            <a:avLst/>
          </a:prstGeom>
        </p:spPr>
        <p:txBody>
          <a:bodyPr vert="horz" lIns="91440" tIns="45720" rIns="91440" bIns="45720" rtlCol="0" anchor="ctr">
            <a:normAutofit/>
          </a:bodyPr>
          <a:lstStyle/>
          <a:p>
            <a:r>
              <a:rPr lang="ko-KR" altLang="en-US" dirty="0"/>
              <a:t>마스터 제목 스타일 편집</a:t>
            </a:r>
          </a:p>
        </p:txBody>
      </p:sp>
      <p:sp>
        <p:nvSpPr>
          <p:cNvPr id="16"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25000"/>
                  </a:schemeClr>
                </a:solidFill>
                <a:latin typeface="Arial" panose="020B0604020202020204" pitchFamily="34" charset="0"/>
                <a:cs typeface="Arial" panose="020B0604020202020204" pitchFamily="34" charset="0"/>
              </a:defRPr>
            </a:lvl1pPr>
          </a:lstStyle>
          <a:p>
            <a:r>
              <a:rPr lang="en-US" altLang="ko-KR" dirty="0"/>
              <a:t>CMA Lab</a:t>
            </a:r>
            <a:endParaRPr lang="ko-KR" altLang="en-US" dirty="0"/>
          </a:p>
        </p:txBody>
      </p:sp>
      <p:sp>
        <p:nvSpPr>
          <p:cNvPr id="17"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Arial" panose="020B0604020202020204" pitchFamily="34" charset="0"/>
                <a:cs typeface="Arial" panose="020B0604020202020204" pitchFamily="34" charset="0"/>
              </a:defRPr>
            </a:lvl1pPr>
          </a:lstStyle>
          <a:p>
            <a:fld id="{A747FFCD-0BF5-4C3F-9821-DD9435042B3B}" type="slidenum">
              <a:rPr lang="ko-KR" altLang="en-US" smtClean="0"/>
              <a:pPr/>
              <a:t>‹#›</a:t>
            </a:fld>
            <a:endParaRPr lang="ko-KR" altLang="en-US" dirty="0"/>
          </a:p>
        </p:txBody>
      </p:sp>
      <p:cxnSp>
        <p:nvCxnSpPr>
          <p:cNvPr id="18" name="직선 연결선 17"/>
          <p:cNvCxnSpPr/>
          <p:nvPr userDrawn="1"/>
        </p:nvCxnSpPr>
        <p:spPr>
          <a:xfrm>
            <a:off x="-65903" y="1154545"/>
            <a:ext cx="7883611"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8535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5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userDrawn="1"/>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r>
              <a:rPr lang="en-US" altLang="ko-KR" dirty="0"/>
              <a:t>CMA Lab</a:t>
            </a:r>
            <a:endParaRPr lang="ko-KR" altLang="en-US" dirty="0"/>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pPr/>
              <a:t>‹#›</a:t>
            </a:fld>
            <a:endParaRPr lang="ko-KR" altLang="en-US" dirty="0"/>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5985997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atin typeface="Calibri" panose="020F0502020204030204" pitchFamily="34" charset="0"/>
              </a:defRPr>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lvl1pPr>
              <a:defRPr>
                <a:latin typeface="Calibri" panose="020F0502020204030204" pitchFamily="34" charset="0"/>
              </a:defRPr>
            </a:lvl1pPr>
          </a:lstStyle>
          <a:p>
            <a:fld id="{78E972C1-5572-4AF2-8578-0D7796D855BB}" type="datetimeFigureOut">
              <a:rPr lang="ko-KR" altLang="en-US" smtClean="0"/>
              <a:pPr/>
              <a:t>2020. 3. 18.</a:t>
            </a:fld>
            <a:endParaRPr lang="ko-KR" altLang="en-US"/>
          </a:p>
        </p:txBody>
      </p:sp>
      <p:sp>
        <p:nvSpPr>
          <p:cNvPr id="5" name="바닥글 개체 틀 4"/>
          <p:cNvSpPr>
            <a:spLocks noGrp="1"/>
          </p:cNvSpPr>
          <p:nvPr>
            <p:ph type="ftr" sz="quarter" idx="11"/>
          </p:nvPr>
        </p:nvSpPr>
        <p:spPr/>
        <p:txBody>
          <a:bodyPr/>
          <a:lstStyle>
            <a:lvl1pPr>
              <a:defRPr>
                <a:latin typeface="Calibri" panose="020F0502020204030204" pitchFamily="34" charset="0"/>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Calibri" panose="020F0502020204030204" pitchFamily="34" charset="0"/>
              </a:defRPr>
            </a:lvl1pPr>
          </a:lstStyle>
          <a:p>
            <a:fld id="{3E4846E9-8A92-434F-B62E-195B3EB5531B}" type="slidenum">
              <a:rPr lang="ko-KR" altLang="en-US" smtClean="0"/>
              <a:pPr/>
              <a:t>‹#›</a:t>
            </a:fld>
            <a:endParaRPr lang="ko-KR" altLang="en-US"/>
          </a:p>
        </p:txBody>
      </p:sp>
    </p:spTree>
    <p:extLst>
      <p:ext uri="{BB962C8B-B14F-4D97-AF65-F5344CB8AC3E}">
        <p14:creationId xmlns:p14="http://schemas.microsoft.com/office/powerpoint/2010/main" val="15795818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defRPr>
                <a:latin typeface="Calibri" panose="020F0502020204030204" pitchFamily="34" charset="0"/>
              </a:defRPr>
            </a:lvl1pPr>
          </a:lstStyle>
          <a:p>
            <a:r>
              <a:rPr lang="ko-KR" altLang="en-US"/>
              <a:t>마스터 제목 스타일 편집</a:t>
            </a:r>
          </a:p>
        </p:txBody>
      </p:sp>
      <p:sp>
        <p:nvSpPr>
          <p:cNvPr id="3" name="내용 개체 틀 2"/>
          <p:cNvSpPr>
            <a:spLocks noGrp="1"/>
          </p:cNvSpPr>
          <p:nvPr>
            <p:ph idx="1"/>
          </p:nvPr>
        </p:nvSpPr>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lvl1pPr>
              <a:defRPr>
                <a:latin typeface="Calibri" panose="020F0502020204030204" pitchFamily="34" charset="0"/>
              </a:defRPr>
            </a:lvl1pPr>
          </a:lstStyle>
          <a:p>
            <a:fld id="{78E972C1-5572-4AF2-8578-0D7796D855BB}" type="datetimeFigureOut">
              <a:rPr lang="ko-KR" altLang="en-US" smtClean="0"/>
              <a:pPr/>
              <a:t>2020. 3. 18.</a:t>
            </a:fld>
            <a:endParaRPr lang="ko-KR" altLang="en-US"/>
          </a:p>
        </p:txBody>
      </p:sp>
      <p:sp>
        <p:nvSpPr>
          <p:cNvPr id="5" name="바닥글 개체 틀 4"/>
          <p:cNvSpPr>
            <a:spLocks noGrp="1"/>
          </p:cNvSpPr>
          <p:nvPr>
            <p:ph type="ftr" sz="quarter" idx="11"/>
          </p:nvPr>
        </p:nvSpPr>
        <p:spPr/>
        <p:txBody>
          <a:bodyPr/>
          <a:lstStyle>
            <a:lvl1pPr>
              <a:defRPr>
                <a:latin typeface="Calibri" panose="020F0502020204030204" pitchFamily="34" charset="0"/>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Calibri" panose="020F0502020204030204" pitchFamily="34" charset="0"/>
              </a:defRPr>
            </a:lvl1pPr>
          </a:lstStyle>
          <a:p>
            <a:fld id="{3E4846E9-8A92-434F-B62E-195B3EB5531B}" type="slidenum">
              <a:rPr lang="ko-KR" altLang="en-US" smtClean="0"/>
              <a:pPr/>
              <a:t>‹#›</a:t>
            </a:fld>
            <a:endParaRPr lang="ko-KR" altLang="en-US"/>
          </a:p>
        </p:txBody>
      </p:sp>
    </p:spTree>
    <p:extLst>
      <p:ext uri="{BB962C8B-B14F-4D97-AF65-F5344CB8AC3E}">
        <p14:creationId xmlns:p14="http://schemas.microsoft.com/office/powerpoint/2010/main" val="41033225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78E972C1-5572-4AF2-8578-0D7796D855BB}" type="datetimeFigureOut">
              <a:rPr lang="ko-KR" altLang="en-US" smtClean="0"/>
              <a:t>2020. 3. 18.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334108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5A892598-82B2-47A1-BDDA-5DAC5890059A}" type="datetimeFigureOut">
              <a:rPr lang="ko-KR" altLang="en-US" smtClean="0"/>
              <a:t>2020. 3. 18.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90C2956-A493-4D87-8B18-E0624B4A8847}" type="slidenum">
              <a:rPr lang="ko-KR" altLang="en-US" smtClean="0"/>
              <a:t>‹#›</a:t>
            </a:fld>
            <a:endParaRPr lang="ko-KR" altLang="en-US"/>
          </a:p>
        </p:txBody>
      </p:sp>
    </p:spTree>
    <p:extLst>
      <p:ext uri="{BB962C8B-B14F-4D97-AF65-F5344CB8AC3E}">
        <p14:creationId xmlns:p14="http://schemas.microsoft.com/office/powerpoint/2010/main" val="16671821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78E972C1-5572-4AF2-8578-0D7796D855BB}" type="datetimeFigureOut">
              <a:rPr lang="ko-KR" altLang="en-US" smtClean="0"/>
              <a:t>2020. 3. 18.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2591933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78E972C1-5572-4AF2-8578-0D7796D855BB}" type="datetimeFigureOut">
              <a:rPr lang="ko-KR" altLang="en-US" smtClean="0"/>
              <a:t>2020. 3. 18.</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26960821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defRPr/>
            </a:lvl1pPr>
          </a:lstStyle>
          <a:p>
            <a:r>
              <a:rPr lang="ko-KR" altLang="en-US"/>
              <a:t>마스터 제목 스타일 편집</a:t>
            </a:r>
          </a:p>
        </p:txBody>
      </p:sp>
      <p:sp>
        <p:nvSpPr>
          <p:cNvPr id="3" name="날짜 개체 틀 2"/>
          <p:cNvSpPr>
            <a:spLocks noGrp="1"/>
          </p:cNvSpPr>
          <p:nvPr>
            <p:ph type="dt" sz="half" idx="10"/>
          </p:nvPr>
        </p:nvSpPr>
        <p:spPr/>
        <p:txBody>
          <a:bodyPr/>
          <a:lstStyle/>
          <a:p>
            <a:fld id="{78E972C1-5572-4AF2-8578-0D7796D855BB}" type="datetimeFigureOut">
              <a:rPr lang="ko-KR" altLang="en-US" smtClean="0"/>
              <a:t>2020. 3. 18.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15201281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78E972C1-5572-4AF2-8578-0D7796D855BB}" type="datetimeFigureOut">
              <a:rPr lang="ko-KR" altLang="en-US" smtClean="0"/>
              <a:t>2020. 3. 18.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30406235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8E972C1-5572-4AF2-8578-0D7796D855BB}" type="datetimeFigureOut">
              <a:rPr lang="ko-KR" altLang="en-US" smtClean="0"/>
              <a:t>2020. 3. 18.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18302067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8E972C1-5572-4AF2-8578-0D7796D855BB}" type="datetimeFigureOut">
              <a:rPr lang="ko-KR" altLang="en-US" smtClean="0"/>
              <a:t>2020. 3. 18.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2641704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78E972C1-5572-4AF2-8578-0D7796D855BB}" type="datetimeFigureOut">
              <a:rPr lang="ko-KR" altLang="en-US" smtClean="0"/>
              <a:t>2020. 3. 18.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274490551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78E972C1-5572-4AF2-8578-0D7796D855BB}" type="datetimeFigureOut">
              <a:rPr lang="ko-KR" altLang="en-US" smtClean="0"/>
              <a:t>2020. 3. 18.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21621594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lstStyle>
            <a:lvl1pPr>
              <a:defRPr>
                <a:latin typeface="Calibri" panose="020F0502020204030204" pitchFamily="34" charset="0"/>
                <a:cs typeface="Calibri" panose="020F0502020204030204" pitchFamily="34" charset="0"/>
              </a:defRPr>
            </a:lvl1p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AA862249-F4C1-C345-80A0-230DCA87339C}"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896483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ko-KR" altLang="en-US"/>
              <a:t>마스터 제목 스타일 편집</a:t>
            </a:r>
          </a:p>
        </p:txBody>
      </p:sp>
      <p:sp>
        <p:nvSpPr>
          <p:cNvPr id="3" name="내용 개체 틀 2"/>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A2A10D25-A2D8-844A-8911-4895D5862B7B}"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66890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5A892598-82B2-47A1-BDDA-5DAC5890059A}" type="datetimeFigureOut">
              <a:rPr lang="ko-KR" altLang="en-US" smtClean="0"/>
              <a:t>2020. 3. 18.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90C2956-A493-4D87-8B18-E0624B4A8847}" type="slidenum">
              <a:rPr lang="ko-KR" altLang="en-US" smtClean="0"/>
              <a:t>‹#›</a:t>
            </a:fld>
            <a:endParaRPr lang="ko-KR" altLang="en-US"/>
          </a:p>
        </p:txBody>
      </p:sp>
    </p:spTree>
    <p:extLst>
      <p:ext uri="{BB962C8B-B14F-4D97-AF65-F5344CB8AC3E}">
        <p14:creationId xmlns:p14="http://schemas.microsoft.com/office/powerpoint/2010/main" val="224885073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4" y="4406901"/>
            <a:ext cx="103632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C49B1C0B-933E-3C47-BE63-B4C007460D45}"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298026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77AA7352-282F-7245-BAB5-67B6A856492B}"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9983515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76C9CAB7-CA72-FA4A-AF36-1852364E6F46}"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1778483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9146BCE0-50C5-2D4D-82FC-E6E31AAC53AF}"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702089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8EA57D7-0E22-984F-B387-AE3054695C87}"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4763259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1" y="273050"/>
            <a:ext cx="4011084"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BFD1177-E04C-4A4F-B950-C3445BB89BBC}"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18594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2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05C57371-5DC4-474A-AA57-9D4AB756041D}"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120387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C57E72E-5F71-6D43-A1E8-7A6F2A2040F7}"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41684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0" y="274639"/>
            <a:ext cx="27432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600" y="274639"/>
            <a:ext cx="80264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ABF1A4D-7C27-D949-87E4-57B8AE6A9549}"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843737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A43FE0A6-AC6D-F141-88C3-F4A9D000425E}"/>
              </a:ext>
            </a:extLst>
          </p:cNvPr>
          <p:cNvSpPr>
            <a:spLocks noChangeArrowheads="1"/>
          </p:cNvSpPr>
          <p:nvPr/>
        </p:nvSpPr>
        <p:spPr bwMode="auto">
          <a:xfrm>
            <a:off x="812105" y="1219270"/>
            <a:ext cx="10567792" cy="913669"/>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sz="1777"/>
          </a:p>
        </p:txBody>
      </p:sp>
      <p:sp>
        <p:nvSpPr>
          <p:cNvPr id="5" name="Line 8">
            <a:extLst>
              <a:ext uri="{FF2B5EF4-FFF2-40B4-BE49-F238E27FC236}">
                <a16:creationId xmlns:a16="http://schemas.microsoft.com/office/drawing/2014/main" id="{394EFEDD-319D-5A44-B21A-86373336E223}"/>
              </a:ext>
            </a:extLst>
          </p:cNvPr>
          <p:cNvSpPr>
            <a:spLocks noChangeShapeType="1"/>
          </p:cNvSpPr>
          <p:nvPr/>
        </p:nvSpPr>
        <p:spPr bwMode="auto">
          <a:xfrm>
            <a:off x="2640905" y="3961843"/>
            <a:ext cx="8682624"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ko-KR" altLang="en-US" sz="1777"/>
          </a:p>
        </p:txBody>
      </p:sp>
      <p:sp>
        <p:nvSpPr>
          <p:cNvPr id="117762" name="Rectangle 2"/>
          <p:cNvSpPr>
            <a:spLocks noGrp="1" noChangeArrowheads="1"/>
          </p:cNvSpPr>
          <p:nvPr>
            <p:ph type="ctrTitle"/>
          </p:nvPr>
        </p:nvSpPr>
        <p:spPr>
          <a:xfrm>
            <a:off x="1219200" y="1523304"/>
            <a:ext cx="10164872" cy="1753680"/>
          </a:xfrm>
        </p:spPr>
        <p:txBody>
          <a:bodyPr/>
          <a:lstStyle>
            <a:lvl1pPr>
              <a:defRPr sz="4146"/>
            </a:lvl1pPr>
          </a:lstStyle>
          <a:p>
            <a:r>
              <a:rPr lang="en-US" altLang="en-US"/>
              <a:t>Click to edit Master title style</a:t>
            </a:r>
          </a:p>
        </p:txBody>
      </p:sp>
      <p:sp>
        <p:nvSpPr>
          <p:cNvPr id="117763" name="Rectangle 3"/>
          <p:cNvSpPr>
            <a:spLocks noGrp="1" noChangeArrowheads="1"/>
          </p:cNvSpPr>
          <p:nvPr>
            <p:ph type="subTitle" idx="1"/>
          </p:nvPr>
        </p:nvSpPr>
        <p:spPr>
          <a:xfrm>
            <a:off x="2640905" y="3961843"/>
            <a:ext cx="8738992" cy="1753680"/>
          </a:xfrm>
        </p:spPr>
        <p:txBody>
          <a:bodyPr/>
          <a:lstStyle>
            <a:lvl1pPr marL="0" indent="0">
              <a:buFont typeface="Wingdings" pitchFamily="2" charset="2"/>
              <a:buNone/>
              <a:defRPr sz="2073"/>
            </a:lvl1pPr>
          </a:lstStyle>
          <a:p>
            <a:r>
              <a:rPr lang="en-US" altLang="en-US"/>
              <a:t>Click to edit Master subtitle style</a:t>
            </a:r>
          </a:p>
        </p:txBody>
      </p:sp>
      <p:sp>
        <p:nvSpPr>
          <p:cNvPr id="6" name="Rectangle 4">
            <a:extLst>
              <a:ext uri="{FF2B5EF4-FFF2-40B4-BE49-F238E27FC236}">
                <a16:creationId xmlns:a16="http://schemas.microsoft.com/office/drawing/2014/main" id="{01DD6139-859B-6542-887F-E77E5C9E3DAD}"/>
              </a:ext>
            </a:extLst>
          </p:cNvPr>
          <p:cNvSpPr>
            <a:spLocks noGrp="1" noChangeArrowheads="1"/>
          </p:cNvSpPr>
          <p:nvPr>
            <p:ph type="dt" sz="half" idx="10"/>
          </p:nvPr>
        </p:nvSpPr>
        <p:spPr/>
        <p:txBody>
          <a:bodyPr/>
          <a:lstStyle>
            <a:lvl1pPr>
              <a:defRPr/>
            </a:lvl1pPr>
          </a:lstStyle>
          <a:p>
            <a:pPr>
              <a:defRPr/>
            </a:pPr>
            <a:r>
              <a:rPr lang="ko-KR" altLang="en-US"/>
              <a:t>V - Combinational Logic Case Studies</a:t>
            </a:r>
            <a:endParaRPr lang="en-US" altLang="en-US"/>
          </a:p>
        </p:txBody>
      </p:sp>
      <p:sp>
        <p:nvSpPr>
          <p:cNvPr id="7" name="Rectangle 5">
            <a:extLst>
              <a:ext uri="{FF2B5EF4-FFF2-40B4-BE49-F238E27FC236}">
                <a16:creationId xmlns:a16="http://schemas.microsoft.com/office/drawing/2014/main" id="{FD086D20-A52B-544B-BE74-229282890B31}"/>
              </a:ext>
            </a:extLst>
          </p:cNvPr>
          <p:cNvSpPr>
            <a:spLocks noGrp="1" noChangeArrowheads="1"/>
          </p:cNvSpPr>
          <p:nvPr>
            <p:ph type="ftr" sz="quarter" idx="11"/>
          </p:nvPr>
        </p:nvSpPr>
        <p:spPr>
          <a:xfrm>
            <a:off x="4164905" y="6243664"/>
            <a:ext cx="3862192" cy="457618"/>
          </a:xfrm>
        </p:spPr>
        <p:txBody>
          <a:bodyPr/>
          <a:lstStyle>
            <a:lvl1pPr>
              <a:defRPr/>
            </a:lvl1pPr>
          </a:lstStyle>
          <a:p>
            <a:pPr>
              <a:defRPr/>
            </a:pPr>
            <a:r>
              <a:rPr lang="en-US" altLang="en-US"/>
              <a:t>© Copyright 2004, Gaetano Borriello and Randy H. Katz</a:t>
            </a:r>
          </a:p>
        </p:txBody>
      </p:sp>
      <p:sp>
        <p:nvSpPr>
          <p:cNvPr id="8" name="Rectangle 6">
            <a:extLst>
              <a:ext uri="{FF2B5EF4-FFF2-40B4-BE49-F238E27FC236}">
                <a16:creationId xmlns:a16="http://schemas.microsoft.com/office/drawing/2014/main" id="{12F17C10-79B3-DF4E-A49C-1CEACE45045D}"/>
              </a:ext>
            </a:extLst>
          </p:cNvPr>
          <p:cNvSpPr>
            <a:spLocks noGrp="1" noChangeArrowheads="1"/>
          </p:cNvSpPr>
          <p:nvPr>
            <p:ph type="sldNum" sz="quarter" idx="12"/>
          </p:nvPr>
        </p:nvSpPr>
        <p:spPr/>
        <p:txBody>
          <a:bodyPr/>
          <a:lstStyle>
            <a:lvl1pPr>
              <a:defRPr/>
            </a:lvl1pPr>
          </a:lstStyle>
          <a:p>
            <a:pPr>
              <a:defRPr/>
            </a:pPr>
            <a:fld id="{F491275D-FA8F-DD42-8BBB-F0B95B2C946A}" type="slidenum">
              <a:rPr lang="en-US" altLang="en-US"/>
              <a:pPr>
                <a:defRPr/>
              </a:pPr>
              <a:t>‹#›</a:t>
            </a:fld>
            <a:endParaRPr lang="en-US" altLang="en-US"/>
          </a:p>
        </p:txBody>
      </p:sp>
    </p:spTree>
    <p:extLst>
      <p:ext uri="{BB962C8B-B14F-4D97-AF65-F5344CB8AC3E}">
        <p14:creationId xmlns:p14="http://schemas.microsoft.com/office/powerpoint/2010/main" val="277131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5A892598-82B2-47A1-BDDA-5DAC5890059A}" type="datetimeFigureOut">
              <a:rPr lang="ko-KR" altLang="en-US" smtClean="0"/>
              <a:t>2020. 3. 18.</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90C2956-A493-4D87-8B18-E0624B4A8847}" type="slidenum">
              <a:rPr lang="ko-KR" altLang="en-US" smtClean="0"/>
              <a:t>‹#›</a:t>
            </a:fld>
            <a:endParaRPr lang="ko-KR" altLang="en-US"/>
          </a:p>
        </p:txBody>
      </p:sp>
    </p:spTree>
    <p:extLst>
      <p:ext uri="{BB962C8B-B14F-4D97-AF65-F5344CB8AC3E}">
        <p14:creationId xmlns:p14="http://schemas.microsoft.com/office/powerpoint/2010/main" val="17155547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C47705E3-3713-C845-B6D3-3CEBC8D96B2B}"/>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5" name="Rectangle 5">
            <a:extLst>
              <a:ext uri="{FF2B5EF4-FFF2-40B4-BE49-F238E27FC236}">
                <a16:creationId xmlns:a16="http://schemas.microsoft.com/office/drawing/2014/main" id="{BE533B26-7A0F-E042-862A-BCFE8C9F7EBA}"/>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8B7D21E2-A7D6-3543-8916-447DA909749A}"/>
              </a:ext>
            </a:extLst>
          </p:cNvPr>
          <p:cNvSpPr>
            <a:spLocks noGrp="1" noChangeArrowheads="1"/>
          </p:cNvSpPr>
          <p:nvPr>
            <p:ph type="sldNum" sz="quarter" idx="12"/>
          </p:nvPr>
        </p:nvSpPr>
        <p:spPr>
          <a:ln/>
        </p:spPr>
        <p:txBody>
          <a:bodyPr/>
          <a:lstStyle>
            <a:lvl1pPr>
              <a:defRPr/>
            </a:lvl1pPr>
          </a:lstStyle>
          <a:p>
            <a:pPr>
              <a:defRPr/>
            </a:pPr>
            <a:fld id="{D26E9FA6-C237-F242-8C1E-0BF68D0D5F03}" type="slidenum">
              <a:rPr lang="en-US" altLang="en-US"/>
              <a:pPr>
                <a:defRPr/>
              </a:pPr>
              <a:t>‹#›</a:t>
            </a:fld>
            <a:endParaRPr lang="en-US" altLang="en-US"/>
          </a:p>
        </p:txBody>
      </p:sp>
    </p:spTree>
    <p:extLst>
      <p:ext uri="{BB962C8B-B14F-4D97-AF65-F5344CB8AC3E}">
        <p14:creationId xmlns:p14="http://schemas.microsoft.com/office/powerpoint/2010/main" val="40578893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2417" y="4406923"/>
            <a:ext cx="10363200" cy="1361884"/>
          </a:xfrm>
        </p:spPr>
        <p:txBody>
          <a:bodyPr/>
          <a:lstStyle>
            <a:lvl1pPr algn="l">
              <a:defRPr sz="3949" b="1" cap="all"/>
            </a:lvl1pPr>
          </a:lstStyle>
          <a:p>
            <a:r>
              <a:rPr lang="ko-KR" altLang="en-US"/>
              <a:t>마스터 제목 스타일 편집</a:t>
            </a:r>
          </a:p>
        </p:txBody>
      </p:sp>
      <p:sp>
        <p:nvSpPr>
          <p:cNvPr id="3" name="텍스트 개체 틀 2"/>
          <p:cNvSpPr>
            <a:spLocks noGrp="1"/>
          </p:cNvSpPr>
          <p:nvPr>
            <p:ph type="body" idx="1"/>
          </p:nvPr>
        </p:nvSpPr>
        <p:spPr>
          <a:xfrm>
            <a:off x="962417" y="2907129"/>
            <a:ext cx="10363200" cy="1499795"/>
          </a:xfrm>
        </p:spPr>
        <p:txBody>
          <a:bodyPr anchor="b"/>
          <a:lstStyle>
            <a:lvl1pPr marL="0" indent="0">
              <a:buNone/>
              <a:defRPr sz="1974"/>
            </a:lvl1pPr>
            <a:lvl2pPr marL="451348" indent="0">
              <a:buNone/>
              <a:defRPr sz="1777"/>
            </a:lvl2pPr>
            <a:lvl3pPr marL="902696" indent="0">
              <a:buNone/>
              <a:defRPr sz="1580"/>
            </a:lvl3pPr>
            <a:lvl4pPr marL="1354044" indent="0">
              <a:buNone/>
              <a:defRPr sz="1382"/>
            </a:lvl4pPr>
            <a:lvl5pPr marL="1805391" indent="0">
              <a:buNone/>
              <a:defRPr sz="1382"/>
            </a:lvl5pPr>
            <a:lvl6pPr marL="2256739" indent="0">
              <a:buNone/>
              <a:defRPr sz="1382"/>
            </a:lvl6pPr>
            <a:lvl7pPr marL="2708087" indent="0">
              <a:buNone/>
              <a:defRPr sz="1382"/>
            </a:lvl7pPr>
            <a:lvl8pPr marL="3159435" indent="0">
              <a:buNone/>
              <a:defRPr sz="1382"/>
            </a:lvl8pPr>
            <a:lvl9pPr marL="3610783" indent="0">
              <a:buNone/>
              <a:defRPr sz="1382"/>
            </a:lvl9pPr>
          </a:lstStyle>
          <a:p>
            <a:pPr lvl="0"/>
            <a:r>
              <a:rPr lang="ko-KR" altLang="en-US"/>
              <a:t>마스터 텍스트 스타일을 편집합니다</a:t>
            </a:r>
          </a:p>
        </p:txBody>
      </p:sp>
      <p:sp>
        <p:nvSpPr>
          <p:cNvPr id="4" name="Rectangle 4">
            <a:extLst>
              <a:ext uri="{FF2B5EF4-FFF2-40B4-BE49-F238E27FC236}">
                <a16:creationId xmlns:a16="http://schemas.microsoft.com/office/drawing/2014/main" id="{783CB42B-09C6-D24A-AD50-3BFB79A5F672}"/>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5" name="Rectangle 5">
            <a:extLst>
              <a:ext uri="{FF2B5EF4-FFF2-40B4-BE49-F238E27FC236}">
                <a16:creationId xmlns:a16="http://schemas.microsoft.com/office/drawing/2014/main" id="{38690212-E999-DD4F-82C4-276661FFB8FF}"/>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3B23CD52-832D-D544-8639-29A33EF5AFD0}"/>
              </a:ext>
            </a:extLst>
          </p:cNvPr>
          <p:cNvSpPr>
            <a:spLocks noGrp="1" noChangeArrowheads="1"/>
          </p:cNvSpPr>
          <p:nvPr>
            <p:ph type="sldNum" sz="quarter" idx="12"/>
          </p:nvPr>
        </p:nvSpPr>
        <p:spPr>
          <a:ln/>
        </p:spPr>
        <p:txBody>
          <a:bodyPr/>
          <a:lstStyle>
            <a:lvl1pPr>
              <a:defRPr/>
            </a:lvl1pPr>
          </a:lstStyle>
          <a:p>
            <a:pPr>
              <a:defRPr/>
            </a:pPr>
            <a:fld id="{38A1AA3F-EEB3-5847-BD16-DD2696FDB444}" type="slidenum">
              <a:rPr lang="en-US" altLang="en-US"/>
              <a:pPr>
                <a:defRPr/>
              </a:pPr>
              <a:t>‹#›</a:t>
            </a:fld>
            <a:endParaRPr lang="en-US" altLang="en-US"/>
          </a:p>
        </p:txBody>
      </p:sp>
    </p:spTree>
    <p:extLst>
      <p:ext uri="{BB962C8B-B14F-4D97-AF65-F5344CB8AC3E}">
        <p14:creationId xmlns:p14="http://schemas.microsoft.com/office/powerpoint/2010/main" val="12638197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600" y="1600096"/>
            <a:ext cx="5386192" cy="4530730"/>
          </a:xfrm>
        </p:spPr>
        <p:txBody>
          <a:bodyPr/>
          <a:lstStyle>
            <a:lvl1pPr>
              <a:defRPr sz="2764"/>
            </a:lvl1pPr>
            <a:lvl2pPr>
              <a:defRPr sz="2369"/>
            </a:lvl2pPr>
            <a:lvl3pPr>
              <a:defRPr sz="1974"/>
            </a:lvl3pPr>
            <a:lvl4pPr>
              <a:defRPr sz="1777"/>
            </a:lvl4pPr>
            <a:lvl5pPr>
              <a:defRPr sz="1777"/>
            </a:lvl5pPr>
            <a:lvl6pPr>
              <a:defRPr sz="1777"/>
            </a:lvl6pPr>
            <a:lvl7pPr>
              <a:defRPr sz="1777"/>
            </a:lvl7pPr>
            <a:lvl8pPr>
              <a:defRPr sz="1777"/>
            </a:lvl8pPr>
            <a:lvl9pPr>
              <a:defRPr sz="1777"/>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6208" y="1600096"/>
            <a:ext cx="5386192" cy="4530730"/>
          </a:xfrm>
        </p:spPr>
        <p:txBody>
          <a:bodyPr/>
          <a:lstStyle>
            <a:lvl1pPr>
              <a:defRPr sz="2764"/>
            </a:lvl1pPr>
            <a:lvl2pPr>
              <a:defRPr sz="2369"/>
            </a:lvl2pPr>
            <a:lvl3pPr>
              <a:defRPr sz="1974"/>
            </a:lvl3pPr>
            <a:lvl4pPr>
              <a:defRPr sz="1777"/>
            </a:lvl4pPr>
            <a:lvl5pPr>
              <a:defRPr sz="1777"/>
            </a:lvl5pPr>
            <a:lvl6pPr>
              <a:defRPr sz="1777"/>
            </a:lvl6pPr>
            <a:lvl7pPr>
              <a:defRPr sz="1777"/>
            </a:lvl7pPr>
            <a:lvl8pPr>
              <a:defRPr sz="1777"/>
            </a:lvl8pPr>
            <a:lvl9pPr>
              <a:defRPr sz="1777"/>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a:extLst>
              <a:ext uri="{FF2B5EF4-FFF2-40B4-BE49-F238E27FC236}">
                <a16:creationId xmlns:a16="http://schemas.microsoft.com/office/drawing/2014/main" id="{B7EA8452-92E7-9644-8DA3-1A69CBB19A92}"/>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6" name="Rectangle 5">
            <a:extLst>
              <a:ext uri="{FF2B5EF4-FFF2-40B4-BE49-F238E27FC236}">
                <a16:creationId xmlns:a16="http://schemas.microsoft.com/office/drawing/2014/main" id="{FD45B891-1895-E949-84C6-FEE27DA97670}"/>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EBD01C87-D705-EE4C-A1E0-510B73A27682}"/>
              </a:ext>
            </a:extLst>
          </p:cNvPr>
          <p:cNvSpPr>
            <a:spLocks noGrp="1" noChangeArrowheads="1"/>
          </p:cNvSpPr>
          <p:nvPr>
            <p:ph type="sldNum" sz="quarter" idx="12"/>
          </p:nvPr>
        </p:nvSpPr>
        <p:spPr>
          <a:ln/>
        </p:spPr>
        <p:txBody>
          <a:bodyPr/>
          <a:lstStyle>
            <a:lvl1pPr>
              <a:defRPr/>
            </a:lvl1pPr>
          </a:lstStyle>
          <a:p>
            <a:pPr>
              <a:defRPr/>
            </a:pPr>
            <a:fld id="{C1022934-58C0-FC49-AC59-9EFF92878220}" type="slidenum">
              <a:rPr lang="en-US" altLang="en-US"/>
              <a:pPr>
                <a:defRPr/>
              </a:pPr>
              <a:t>‹#›</a:t>
            </a:fld>
            <a:endParaRPr lang="en-US" altLang="en-US"/>
          </a:p>
        </p:txBody>
      </p:sp>
    </p:spTree>
    <p:extLst>
      <p:ext uri="{BB962C8B-B14F-4D97-AF65-F5344CB8AC3E}">
        <p14:creationId xmlns:p14="http://schemas.microsoft.com/office/powerpoint/2010/main" val="197375875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258"/>
            <a:ext cx="10972800" cy="1144045"/>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841"/>
            <a:ext cx="5386192" cy="639411"/>
          </a:xfrm>
        </p:spPr>
        <p:txBody>
          <a:bodyPr anchor="b"/>
          <a:lstStyle>
            <a:lvl1pPr marL="0" indent="0">
              <a:buNone/>
              <a:defRPr sz="2369" b="1"/>
            </a:lvl1pPr>
            <a:lvl2pPr marL="451348" indent="0">
              <a:buNone/>
              <a:defRPr sz="1974" b="1"/>
            </a:lvl2pPr>
            <a:lvl3pPr marL="902696" indent="0">
              <a:buNone/>
              <a:defRPr sz="1777" b="1"/>
            </a:lvl3pPr>
            <a:lvl4pPr marL="1354044" indent="0">
              <a:buNone/>
              <a:defRPr sz="1580" b="1"/>
            </a:lvl4pPr>
            <a:lvl5pPr marL="1805391" indent="0">
              <a:buNone/>
              <a:defRPr sz="1580" b="1"/>
            </a:lvl5pPr>
            <a:lvl6pPr marL="2256739" indent="0">
              <a:buNone/>
              <a:defRPr sz="1580" b="1"/>
            </a:lvl6pPr>
            <a:lvl7pPr marL="2708087" indent="0">
              <a:buNone/>
              <a:defRPr sz="1580" b="1"/>
            </a:lvl7pPr>
            <a:lvl8pPr marL="3159435" indent="0">
              <a:buNone/>
              <a:defRPr sz="1580" b="1"/>
            </a:lvl8pPr>
            <a:lvl9pPr marL="3610783" indent="0">
              <a:buNone/>
              <a:defRPr sz="1580"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5252"/>
            <a:ext cx="5386192" cy="3950873"/>
          </a:xfrm>
        </p:spPr>
        <p:txBody>
          <a:bodyPr/>
          <a:lstStyle>
            <a:lvl1pPr>
              <a:defRPr sz="2369"/>
            </a:lvl1pPr>
            <a:lvl2pPr>
              <a:defRPr sz="1974"/>
            </a:lvl2pPr>
            <a:lvl3pPr>
              <a:defRPr sz="1777"/>
            </a:lvl3pPr>
            <a:lvl4pPr>
              <a:defRPr sz="1580"/>
            </a:lvl4pPr>
            <a:lvl5pPr>
              <a:defRPr sz="1580"/>
            </a:lvl5pPr>
            <a:lvl6pPr>
              <a:defRPr sz="1580"/>
            </a:lvl6pPr>
            <a:lvl7pPr>
              <a:defRPr sz="1580"/>
            </a:lvl7pPr>
            <a:lvl8pPr>
              <a:defRPr sz="1580"/>
            </a:lvl8pPr>
            <a:lvl9pPr>
              <a:defRPr sz="158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4122" y="1535841"/>
            <a:ext cx="5388279" cy="639411"/>
          </a:xfrm>
        </p:spPr>
        <p:txBody>
          <a:bodyPr anchor="b"/>
          <a:lstStyle>
            <a:lvl1pPr marL="0" indent="0">
              <a:buNone/>
              <a:defRPr sz="2369" b="1"/>
            </a:lvl1pPr>
            <a:lvl2pPr marL="451348" indent="0">
              <a:buNone/>
              <a:defRPr sz="1974" b="1"/>
            </a:lvl2pPr>
            <a:lvl3pPr marL="902696" indent="0">
              <a:buNone/>
              <a:defRPr sz="1777" b="1"/>
            </a:lvl3pPr>
            <a:lvl4pPr marL="1354044" indent="0">
              <a:buNone/>
              <a:defRPr sz="1580" b="1"/>
            </a:lvl4pPr>
            <a:lvl5pPr marL="1805391" indent="0">
              <a:buNone/>
              <a:defRPr sz="1580" b="1"/>
            </a:lvl5pPr>
            <a:lvl6pPr marL="2256739" indent="0">
              <a:buNone/>
              <a:defRPr sz="1580" b="1"/>
            </a:lvl6pPr>
            <a:lvl7pPr marL="2708087" indent="0">
              <a:buNone/>
              <a:defRPr sz="1580" b="1"/>
            </a:lvl7pPr>
            <a:lvl8pPr marL="3159435" indent="0">
              <a:buNone/>
              <a:defRPr sz="1580" b="1"/>
            </a:lvl8pPr>
            <a:lvl9pPr marL="3610783" indent="0">
              <a:buNone/>
              <a:defRPr sz="1580" b="1"/>
            </a:lvl9pPr>
          </a:lstStyle>
          <a:p>
            <a:pPr lvl="0"/>
            <a:r>
              <a:rPr lang="ko-KR" altLang="en-US"/>
              <a:t>마스터 텍스트 스타일을 편집합니다</a:t>
            </a:r>
          </a:p>
        </p:txBody>
      </p:sp>
      <p:sp>
        <p:nvSpPr>
          <p:cNvPr id="6" name="내용 개체 틀 5"/>
          <p:cNvSpPr>
            <a:spLocks noGrp="1"/>
          </p:cNvSpPr>
          <p:nvPr>
            <p:ph sz="quarter" idx="4"/>
          </p:nvPr>
        </p:nvSpPr>
        <p:spPr>
          <a:xfrm>
            <a:off x="6194122" y="2175252"/>
            <a:ext cx="5388279" cy="3950873"/>
          </a:xfrm>
        </p:spPr>
        <p:txBody>
          <a:bodyPr/>
          <a:lstStyle>
            <a:lvl1pPr>
              <a:defRPr sz="2369"/>
            </a:lvl1pPr>
            <a:lvl2pPr>
              <a:defRPr sz="1974"/>
            </a:lvl2pPr>
            <a:lvl3pPr>
              <a:defRPr sz="1777"/>
            </a:lvl3pPr>
            <a:lvl4pPr>
              <a:defRPr sz="1580"/>
            </a:lvl4pPr>
            <a:lvl5pPr>
              <a:defRPr sz="1580"/>
            </a:lvl5pPr>
            <a:lvl6pPr>
              <a:defRPr sz="1580"/>
            </a:lvl6pPr>
            <a:lvl7pPr>
              <a:defRPr sz="1580"/>
            </a:lvl7pPr>
            <a:lvl8pPr>
              <a:defRPr sz="1580"/>
            </a:lvl8pPr>
            <a:lvl9pPr>
              <a:defRPr sz="158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4">
            <a:extLst>
              <a:ext uri="{FF2B5EF4-FFF2-40B4-BE49-F238E27FC236}">
                <a16:creationId xmlns:a16="http://schemas.microsoft.com/office/drawing/2014/main" id="{14AA6011-3C9D-E44D-B490-2C7BACFD48D6}"/>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8" name="Rectangle 5">
            <a:extLst>
              <a:ext uri="{FF2B5EF4-FFF2-40B4-BE49-F238E27FC236}">
                <a16:creationId xmlns:a16="http://schemas.microsoft.com/office/drawing/2014/main" id="{949AF9FC-FAE4-E947-B6B7-703A9C20ACB9}"/>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9" name="Rectangle 6">
            <a:extLst>
              <a:ext uri="{FF2B5EF4-FFF2-40B4-BE49-F238E27FC236}">
                <a16:creationId xmlns:a16="http://schemas.microsoft.com/office/drawing/2014/main" id="{D5737508-117B-DE45-A8AD-7B9D736D3463}"/>
              </a:ext>
            </a:extLst>
          </p:cNvPr>
          <p:cNvSpPr>
            <a:spLocks noGrp="1" noChangeArrowheads="1"/>
          </p:cNvSpPr>
          <p:nvPr>
            <p:ph type="sldNum" sz="quarter" idx="12"/>
          </p:nvPr>
        </p:nvSpPr>
        <p:spPr>
          <a:ln/>
        </p:spPr>
        <p:txBody>
          <a:bodyPr/>
          <a:lstStyle>
            <a:lvl1pPr>
              <a:defRPr/>
            </a:lvl1pPr>
          </a:lstStyle>
          <a:p>
            <a:pPr>
              <a:defRPr/>
            </a:pPr>
            <a:fld id="{DAD74B5C-7B42-4E40-BBF7-FBA8986C91BA}" type="slidenum">
              <a:rPr lang="en-US" altLang="en-US"/>
              <a:pPr>
                <a:defRPr/>
              </a:pPr>
              <a:t>‹#›</a:t>
            </a:fld>
            <a:endParaRPr lang="en-US" altLang="en-US"/>
          </a:p>
        </p:txBody>
      </p:sp>
    </p:spTree>
    <p:extLst>
      <p:ext uri="{BB962C8B-B14F-4D97-AF65-F5344CB8AC3E}">
        <p14:creationId xmlns:p14="http://schemas.microsoft.com/office/powerpoint/2010/main" val="23016817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4">
            <a:extLst>
              <a:ext uri="{FF2B5EF4-FFF2-40B4-BE49-F238E27FC236}">
                <a16:creationId xmlns:a16="http://schemas.microsoft.com/office/drawing/2014/main" id="{82E8F3E9-9326-154D-817E-C7FCF74B001F}"/>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4" name="Rectangle 5">
            <a:extLst>
              <a:ext uri="{FF2B5EF4-FFF2-40B4-BE49-F238E27FC236}">
                <a16:creationId xmlns:a16="http://schemas.microsoft.com/office/drawing/2014/main" id="{94FF5530-7C44-9649-8F17-65218FABB4B2}"/>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5" name="Rectangle 6">
            <a:extLst>
              <a:ext uri="{FF2B5EF4-FFF2-40B4-BE49-F238E27FC236}">
                <a16:creationId xmlns:a16="http://schemas.microsoft.com/office/drawing/2014/main" id="{16A45B31-482F-0A45-89D7-FDBCFE1AA655}"/>
              </a:ext>
            </a:extLst>
          </p:cNvPr>
          <p:cNvSpPr>
            <a:spLocks noGrp="1" noChangeArrowheads="1"/>
          </p:cNvSpPr>
          <p:nvPr>
            <p:ph type="sldNum" sz="quarter" idx="12"/>
          </p:nvPr>
        </p:nvSpPr>
        <p:spPr>
          <a:ln/>
        </p:spPr>
        <p:txBody>
          <a:bodyPr/>
          <a:lstStyle>
            <a:lvl1pPr>
              <a:defRPr/>
            </a:lvl1pPr>
          </a:lstStyle>
          <a:p>
            <a:pPr>
              <a:defRPr/>
            </a:pPr>
            <a:fld id="{C088D596-5189-D241-9237-46A4657DCC50}" type="slidenum">
              <a:rPr lang="en-US" altLang="en-US"/>
              <a:pPr>
                <a:defRPr/>
              </a:pPr>
              <a:t>‹#›</a:t>
            </a:fld>
            <a:endParaRPr lang="en-US" altLang="en-US"/>
          </a:p>
        </p:txBody>
      </p:sp>
    </p:spTree>
    <p:extLst>
      <p:ext uri="{BB962C8B-B14F-4D97-AF65-F5344CB8AC3E}">
        <p14:creationId xmlns:p14="http://schemas.microsoft.com/office/powerpoint/2010/main" val="36281575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42740AB-CCB3-3949-8CAE-F2AF93EABB5C}"/>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3" name="Rectangle 5">
            <a:extLst>
              <a:ext uri="{FF2B5EF4-FFF2-40B4-BE49-F238E27FC236}">
                <a16:creationId xmlns:a16="http://schemas.microsoft.com/office/drawing/2014/main" id="{ECB32095-4C8C-0542-9592-49CC8B9FE444}"/>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4" name="Rectangle 6">
            <a:extLst>
              <a:ext uri="{FF2B5EF4-FFF2-40B4-BE49-F238E27FC236}">
                <a16:creationId xmlns:a16="http://schemas.microsoft.com/office/drawing/2014/main" id="{E12AA78E-3E0B-434A-9AC9-E3B77F256A60}"/>
              </a:ext>
            </a:extLst>
          </p:cNvPr>
          <p:cNvSpPr>
            <a:spLocks noGrp="1" noChangeArrowheads="1"/>
          </p:cNvSpPr>
          <p:nvPr>
            <p:ph type="sldNum" sz="quarter" idx="12"/>
          </p:nvPr>
        </p:nvSpPr>
        <p:spPr>
          <a:ln/>
        </p:spPr>
        <p:txBody>
          <a:bodyPr/>
          <a:lstStyle>
            <a:lvl1pPr>
              <a:defRPr/>
            </a:lvl1pPr>
          </a:lstStyle>
          <a:p>
            <a:pPr>
              <a:defRPr/>
            </a:pPr>
            <a:fld id="{D2C8DC03-C0DF-4A43-87C8-2939F1E32FF4}" type="slidenum">
              <a:rPr lang="en-US" altLang="en-US"/>
              <a:pPr>
                <a:defRPr/>
              </a:pPr>
              <a:t>‹#›</a:t>
            </a:fld>
            <a:endParaRPr lang="en-US" altLang="en-US"/>
          </a:p>
        </p:txBody>
      </p:sp>
    </p:spTree>
    <p:extLst>
      <p:ext uri="{BB962C8B-B14F-4D97-AF65-F5344CB8AC3E}">
        <p14:creationId xmlns:p14="http://schemas.microsoft.com/office/powerpoint/2010/main" val="35707755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0" y="272691"/>
            <a:ext cx="4010417" cy="1162851"/>
          </a:xfrm>
        </p:spPr>
        <p:txBody>
          <a:bodyPr anchor="b"/>
          <a:lstStyle>
            <a:lvl1pPr algn="l">
              <a:defRPr sz="1974" b="1"/>
            </a:lvl1pPr>
          </a:lstStyle>
          <a:p>
            <a:r>
              <a:rPr lang="ko-KR" altLang="en-US"/>
              <a:t>마스터 제목 스타일 편집</a:t>
            </a:r>
          </a:p>
        </p:txBody>
      </p:sp>
      <p:sp>
        <p:nvSpPr>
          <p:cNvPr id="3" name="내용 개체 틀 2"/>
          <p:cNvSpPr>
            <a:spLocks noGrp="1"/>
          </p:cNvSpPr>
          <p:nvPr>
            <p:ph idx="1"/>
          </p:nvPr>
        </p:nvSpPr>
        <p:spPr>
          <a:xfrm>
            <a:off x="4766155" y="272691"/>
            <a:ext cx="6816246" cy="5853435"/>
          </a:xfrm>
        </p:spPr>
        <p:txBody>
          <a:bodyPr/>
          <a:lstStyle>
            <a:lvl1pPr>
              <a:defRPr sz="3159"/>
            </a:lvl1pPr>
            <a:lvl2pPr>
              <a:defRPr sz="2764"/>
            </a:lvl2pPr>
            <a:lvl3pPr>
              <a:defRPr sz="2369"/>
            </a:lvl3pPr>
            <a:lvl4pPr>
              <a:defRPr sz="1974"/>
            </a:lvl4pPr>
            <a:lvl5pPr>
              <a:defRPr sz="1974"/>
            </a:lvl5pPr>
            <a:lvl6pPr>
              <a:defRPr sz="1974"/>
            </a:lvl6pPr>
            <a:lvl7pPr>
              <a:defRPr sz="1974"/>
            </a:lvl7pPr>
            <a:lvl8pPr>
              <a:defRPr sz="1974"/>
            </a:lvl8pPr>
            <a:lvl9pPr>
              <a:defRPr sz="1974"/>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0" y="1435541"/>
            <a:ext cx="4010417" cy="4690584"/>
          </a:xfrm>
        </p:spPr>
        <p:txBody>
          <a:bodyPr/>
          <a:lstStyle>
            <a:lvl1pPr marL="0" indent="0">
              <a:buNone/>
              <a:defRPr sz="1382"/>
            </a:lvl1pPr>
            <a:lvl2pPr marL="451348" indent="0">
              <a:buNone/>
              <a:defRPr sz="1185"/>
            </a:lvl2pPr>
            <a:lvl3pPr marL="902696" indent="0">
              <a:buNone/>
              <a:defRPr sz="987"/>
            </a:lvl3pPr>
            <a:lvl4pPr marL="1354044" indent="0">
              <a:buNone/>
              <a:defRPr sz="888"/>
            </a:lvl4pPr>
            <a:lvl5pPr marL="1805391" indent="0">
              <a:buNone/>
              <a:defRPr sz="888"/>
            </a:lvl5pPr>
            <a:lvl6pPr marL="2256739" indent="0">
              <a:buNone/>
              <a:defRPr sz="888"/>
            </a:lvl6pPr>
            <a:lvl7pPr marL="2708087" indent="0">
              <a:buNone/>
              <a:defRPr sz="888"/>
            </a:lvl7pPr>
            <a:lvl8pPr marL="3159435" indent="0">
              <a:buNone/>
              <a:defRPr sz="888"/>
            </a:lvl8pPr>
            <a:lvl9pPr marL="3610783" indent="0">
              <a:buNone/>
              <a:defRPr sz="888"/>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D0E3618C-5275-394C-9A63-E93230CAE392}"/>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6" name="Rectangle 5">
            <a:extLst>
              <a:ext uri="{FF2B5EF4-FFF2-40B4-BE49-F238E27FC236}">
                <a16:creationId xmlns:a16="http://schemas.microsoft.com/office/drawing/2014/main" id="{B1F88369-6F87-704E-AE12-BB5D15CB6C33}"/>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4A170B9F-C5BE-B940-B25B-79ACA95A7B7C}"/>
              </a:ext>
            </a:extLst>
          </p:cNvPr>
          <p:cNvSpPr>
            <a:spLocks noGrp="1" noChangeArrowheads="1"/>
          </p:cNvSpPr>
          <p:nvPr>
            <p:ph type="sldNum" sz="quarter" idx="12"/>
          </p:nvPr>
        </p:nvSpPr>
        <p:spPr>
          <a:ln/>
        </p:spPr>
        <p:txBody>
          <a:bodyPr/>
          <a:lstStyle>
            <a:lvl1pPr>
              <a:defRPr/>
            </a:lvl1pPr>
          </a:lstStyle>
          <a:p>
            <a:pPr>
              <a:defRPr/>
            </a:pPr>
            <a:fld id="{29390C3A-FE7B-4744-B9C5-99D81003DB7F}" type="slidenum">
              <a:rPr lang="en-US" altLang="en-US"/>
              <a:pPr>
                <a:defRPr/>
              </a:pPr>
              <a:t>‹#›</a:t>
            </a:fld>
            <a:endParaRPr lang="en-US" altLang="en-US"/>
          </a:p>
        </p:txBody>
      </p:sp>
    </p:spTree>
    <p:extLst>
      <p:ext uri="{BB962C8B-B14F-4D97-AF65-F5344CB8AC3E}">
        <p14:creationId xmlns:p14="http://schemas.microsoft.com/office/powerpoint/2010/main" val="11161763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90384" y="4800287"/>
            <a:ext cx="7315200" cy="567321"/>
          </a:xfrm>
        </p:spPr>
        <p:txBody>
          <a:bodyPr anchor="b"/>
          <a:lstStyle>
            <a:lvl1pPr algn="l">
              <a:defRPr sz="1974" b="1"/>
            </a:lvl1pPr>
          </a:lstStyle>
          <a:p>
            <a:r>
              <a:rPr lang="ko-KR" altLang="en-US"/>
              <a:t>마스터 제목 스타일 편집</a:t>
            </a:r>
          </a:p>
        </p:txBody>
      </p:sp>
      <p:sp>
        <p:nvSpPr>
          <p:cNvPr id="3" name="그림 개체 틀 2"/>
          <p:cNvSpPr>
            <a:spLocks noGrp="1"/>
          </p:cNvSpPr>
          <p:nvPr>
            <p:ph type="pic" idx="1"/>
          </p:nvPr>
        </p:nvSpPr>
        <p:spPr>
          <a:xfrm>
            <a:off x="2390384" y="612770"/>
            <a:ext cx="7315200" cy="4115427"/>
          </a:xfrm>
        </p:spPr>
        <p:txBody>
          <a:bodyPr/>
          <a:lstStyle>
            <a:lvl1pPr marL="0" indent="0">
              <a:buNone/>
              <a:defRPr sz="3159"/>
            </a:lvl1pPr>
            <a:lvl2pPr marL="451348" indent="0">
              <a:buNone/>
              <a:defRPr sz="2764"/>
            </a:lvl2pPr>
            <a:lvl3pPr marL="902696" indent="0">
              <a:buNone/>
              <a:defRPr sz="2369"/>
            </a:lvl3pPr>
            <a:lvl4pPr marL="1354044" indent="0">
              <a:buNone/>
              <a:defRPr sz="1974"/>
            </a:lvl4pPr>
            <a:lvl5pPr marL="1805391" indent="0">
              <a:buNone/>
              <a:defRPr sz="1974"/>
            </a:lvl5pPr>
            <a:lvl6pPr marL="2256739" indent="0">
              <a:buNone/>
              <a:defRPr sz="1974"/>
            </a:lvl6pPr>
            <a:lvl7pPr marL="2708087" indent="0">
              <a:buNone/>
              <a:defRPr sz="1974"/>
            </a:lvl7pPr>
            <a:lvl8pPr marL="3159435" indent="0">
              <a:buNone/>
              <a:defRPr sz="1974"/>
            </a:lvl8pPr>
            <a:lvl9pPr marL="3610783" indent="0">
              <a:buNone/>
              <a:defRPr sz="1974"/>
            </a:lvl9pPr>
          </a:lstStyle>
          <a:p>
            <a:pPr lvl="0"/>
            <a:endParaRPr lang="ko-KR" altLang="en-US" noProof="0"/>
          </a:p>
        </p:txBody>
      </p:sp>
      <p:sp>
        <p:nvSpPr>
          <p:cNvPr id="4" name="텍스트 개체 틀 3"/>
          <p:cNvSpPr>
            <a:spLocks noGrp="1"/>
          </p:cNvSpPr>
          <p:nvPr>
            <p:ph type="body" sz="half" idx="2"/>
          </p:nvPr>
        </p:nvSpPr>
        <p:spPr>
          <a:xfrm>
            <a:off x="2390384" y="5367609"/>
            <a:ext cx="7315200" cy="803965"/>
          </a:xfrm>
        </p:spPr>
        <p:txBody>
          <a:bodyPr/>
          <a:lstStyle>
            <a:lvl1pPr marL="0" indent="0">
              <a:buNone/>
              <a:defRPr sz="1382"/>
            </a:lvl1pPr>
            <a:lvl2pPr marL="451348" indent="0">
              <a:buNone/>
              <a:defRPr sz="1185"/>
            </a:lvl2pPr>
            <a:lvl3pPr marL="902696" indent="0">
              <a:buNone/>
              <a:defRPr sz="987"/>
            </a:lvl3pPr>
            <a:lvl4pPr marL="1354044" indent="0">
              <a:buNone/>
              <a:defRPr sz="888"/>
            </a:lvl4pPr>
            <a:lvl5pPr marL="1805391" indent="0">
              <a:buNone/>
              <a:defRPr sz="888"/>
            </a:lvl5pPr>
            <a:lvl6pPr marL="2256739" indent="0">
              <a:buNone/>
              <a:defRPr sz="888"/>
            </a:lvl6pPr>
            <a:lvl7pPr marL="2708087" indent="0">
              <a:buNone/>
              <a:defRPr sz="888"/>
            </a:lvl7pPr>
            <a:lvl8pPr marL="3159435" indent="0">
              <a:buNone/>
              <a:defRPr sz="888"/>
            </a:lvl8pPr>
            <a:lvl9pPr marL="3610783" indent="0">
              <a:buNone/>
              <a:defRPr sz="888"/>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E2D9765A-2F21-C64E-A2FB-7E8B6E4A7A1F}"/>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6" name="Rectangle 5">
            <a:extLst>
              <a:ext uri="{FF2B5EF4-FFF2-40B4-BE49-F238E27FC236}">
                <a16:creationId xmlns:a16="http://schemas.microsoft.com/office/drawing/2014/main" id="{91556BB9-CDC1-5C45-B087-884CAA820624}"/>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86181852-C7DE-554E-87A0-8E2C9B990937}"/>
              </a:ext>
            </a:extLst>
          </p:cNvPr>
          <p:cNvSpPr>
            <a:spLocks noGrp="1" noChangeArrowheads="1"/>
          </p:cNvSpPr>
          <p:nvPr>
            <p:ph type="sldNum" sz="quarter" idx="12"/>
          </p:nvPr>
        </p:nvSpPr>
        <p:spPr>
          <a:ln/>
        </p:spPr>
        <p:txBody>
          <a:bodyPr/>
          <a:lstStyle>
            <a:lvl1pPr>
              <a:defRPr/>
            </a:lvl1pPr>
          </a:lstStyle>
          <a:p>
            <a:pPr>
              <a:defRPr/>
            </a:pPr>
            <a:fld id="{A9A14EC4-A776-754D-9276-1455404A98EF}" type="slidenum">
              <a:rPr lang="en-US" altLang="en-US"/>
              <a:pPr>
                <a:defRPr/>
              </a:pPr>
              <a:t>‹#›</a:t>
            </a:fld>
            <a:endParaRPr lang="en-US" altLang="en-US"/>
          </a:p>
        </p:txBody>
      </p:sp>
    </p:spTree>
    <p:extLst>
      <p:ext uri="{BB962C8B-B14F-4D97-AF65-F5344CB8AC3E}">
        <p14:creationId xmlns:p14="http://schemas.microsoft.com/office/powerpoint/2010/main" val="12506199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B24B7BCA-B058-E74F-9764-6D8FD0BB8B55}"/>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5" name="Rectangle 5">
            <a:extLst>
              <a:ext uri="{FF2B5EF4-FFF2-40B4-BE49-F238E27FC236}">
                <a16:creationId xmlns:a16="http://schemas.microsoft.com/office/drawing/2014/main" id="{71B83A80-2629-ED48-862D-46B392D8C4CE}"/>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AAAB40D2-CF0E-2143-A1D8-4A84F1EFFC79}"/>
              </a:ext>
            </a:extLst>
          </p:cNvPr>
          <p:cNvSpPr>
            <a:spLocks noGrp="1" noChangeArrowheads="1"/>
          </p:cNvSpPr>
          <p:nvPr>
            <p:ph type="sldNum" sz="quarter" idx="12"/>
          </p:nvPr>
        </p:nvSpPr>
        <p:spPr>
          <a:ln/>
        </p:spPr>
        <p:txBody>
          <a:bodyPr/>
          <a:lstStyle>
            <a:lvl1pPr>
              <a:defRPr/>
            </a:lvl1pPr>
          </a:lstStyle>
          <a:p>
            <a:pPr>
              <a:defRPr/>
            </a:pPr>
            <a:fld id="{68428AAA-E6E7-B344-99B6-0D3630829BF2}" type="slidenum">
              <a:rPr lang="en-US" altLang="en-US"/>
              <a:pPr>
                <a:defRPr/>
              </a:pPr>
              <a:t>‹#›</a:t>
            </a:fld>
            <a:endParaRPr lang="en-US" altLang="en-US"/>
          </a:p>
        </p:txBody>
      </p:sp>
    </p:spTree>
    <p:extLst>
      <p:ext uri="{BB962C8B-B14F-4D97-AF65-F5344CB8AC3E}">
        <p14:creationId xmlns:p14="http://schemas.microsoft.com/office/powerpoint/2010/main" val="29490777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1" y="277392"/>
            <a:ext cx="2743200" cy="5853434"/>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600" y="277392"/>
            <a:ext cx="8029184" cy="5853434"/>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393650C2-B0FD-8A4E-A449-D18299CCFC54}"/>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5" name="Rectangle 5">
            <a:extLst>
              <a:ext uri="{FF2B5EF4-FFF2-40B4-BE49-F238E27FC236}">
                <a16:creationId xmlns:a16="http://schemas.microsoft.com/office/drawing/2014/main" id="{53E97DA0-AAE7-484E-8D88-40EF0D1606E9}"/>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07117F3B-14CE-3741-955F-749EA7BC0AD6}"/>
              </a:ext>
            </a:extLst>
          </p:cNvPr>
          <p:cNvSpPr>
            <a:spLocks noGrp="1" noChangeArrowheads="1"/>
          </p:cNvSpPr>
          <p:nvPr>
            <p:ph type="sldNum" sz="quarter" idx="12"/>
          </p:nvPr>
        </p:nvSpPr>
        <p:spPr>
          <a:ln/>
        </p:spPr>
        <p:txBody>
          <a:bodyPr/>
          <a:lstStyle>
            <a:lvl1pPr>
              <a:defRPr/>
            </a:lvl1pPr>
          </a:lstStyle>
          <a:p>
            <a:pPr>
              <a:defRPr/>
            </a:pPr>
            <a:fld id="{509610ED-E5B9-0842-93DE-360514F8F837}" type="slidenum">
              <a:rPr lang="en-US" altLang="en-US"/>
              <a:pPr>
                <a:defRPr/>
              </a:pPr>
              <a:t>‹#›</a:t>
            </a:fld>
            <a:endParaRPr lang="en-US" altLang="en-US"/>
          </a:p>
        </p:txBody>
      </p:sp>
    </p:spTree>
    <p:extLst>
      <p:ext uri="{BB962C8B-B14F-4D97-AF65-F5344CB8AC3E}">
        <p14:creationId xmlns:p14="http://schemas.microsoft.com/office/powerpoint/2010/main" val="1838680482"/>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2.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3.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4.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338400" y="327600"/>
            <a:ext cx="7405200" cy="7668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338400" y="1364400"/>
            <a:ext cx="11016000" cy="4582800"/>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892598-82B2-47A1-BDDA-5DAC5890059A}" type="datetimeFigureOut">
              <a:rPr lang="ko-KR" altLang="en-US" smtClean="0"/>
              <a:t>2020. 3. 18.</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0C2956-A493-4D87-8B18-E0624B4A8847}" type="slidenum">
              <a:rPr lang="ko-KR" altLang="en-US" smtClean="0"/>
              <a:t>‹#›</a:t>
            </a:fld>
            <a:endParaRPr lang="ko-KR" altLang="en-US"/>
          </a:p>
        </p:txBody>
      </p:sp>
    </p:spTree>
    <p:extLst>
      <p:ext uri="{BB962C8B-B14F-4D97-AF65-F5344CB8AC3E}">
        <p14:creationId xmlns:p14="http://schemas.microsoft.com/office/powerpoint/2010/main" val="180812557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33" r:id="rId4"/>
    <p:sldLayoutId id="2147483729" r:id="rId5"/>
    <p:sldLayoutId id="2147483730" r:id="rId6"/>
    <p:sldLayoutId id="2147483731" r:id="rId7"/>
    <p:sldLayoutId id="2147483732" r:id="rId8"/>
    <p:sldLayoutId id="2147483734" r:id="rId9"/>
    <p:sldLayoutId id="2147483735" r:id="rId10"/>
    <p:sldLayoutId id="2147483736" r:id="rId11"/>
    <p:sldLayoutId id="2147483737" r:id="rId12"/>
    <p:sldLayoutId id="2147483738" r:id="rId13"/>
    <p:sldLayoutId id="2147483739" r:id="rId14"/>
    <p:sldLayoutId id="2147483740"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 id="2147483780" r:id="rId53"/>
    <p:sldLayoutId id="2147483781" r:id="rId54"/>
    <p:sldLayoutId id="2147483782" r:id="rId55"/>
    <p:sldLayoutId id="2147483783" r:id="rId56"/>
    <p:sldLayoutId id="2147483784" r:id="rId57"/>
    <p:sldLayoutId id="2147483785" r:id="rId58"/>
    <p:sldLayoutId id="2147483786" r:id="rId59"/>
    <p:sldLayoutId id="2147483787" r:id="rId60"/>
    <p:sldLayoutId id="2147483788" r:id="rId61"/>
    <p:sldLayoutId id="2147483789" r:id="rId62"/>
    <p:sldLayoutId id="2147483663" r:id="rId63"/>
    <p:sldLayoutId id="2147483673" r:id="rId64"/>
    <p:sldLayoutId id="2147483664" r:id="rId65"/>
    <p:sldLayoutId id="2147483674" r:id="rId66"/>
  </p:sldLayoutIdLst>
  <p:txStyles>
    <p:titleStyle>
      <a:lvl1pPr algn="l" defTabSz="914400" rtl="0" eaLnBrk="1" latinLnBrk="1" hangingPunct="1">
        <a:lnSpc>
          <a:spcPct val="90000"/>
        </a:lnSpc>
        <a:spcBef>
          <a:spcPct val="0"/>
        </a:spcBef>
        <a:buNone/>
        <a:defRPr sz="4400" kern="1200">
          <a:solidFill>
            <a:schemeClr val="bg2">
              <a:lumMod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1" hangingPunct="1">
        <a:lnSpc>
          <a:spcPct val="90000"/>
        </a:lnSpc>
        <a:spcBef>
          <a:spcPts val="1000"/>
        </a:spcBef>
        <a:buClr>
          <a:srgbClr val="826983"/>
        </a:buClr>
        <a:buFont typeface="Wingdings" panose="05000000000000000000" pitchFamily="2" charset="2"/>
        <a:buChar char="§"/>
        <a:defRPr sz="2800" kern="1200">
          <a:solidFill>
            <a:schemeClr val="bg2">
              <a:lumMod val="25000"/>
            </a:schemeClr>
          </a:solidFill>
          <a:latin typeface="+mn-lt"/>
          <a:ea typeface="+mn-ea"/>
          <a:cs typeface="+mn-cs"/>
        </a:defRPr>
      </a:lvl1pPr>
      <a:lvl2pPr marL="685800" indent="-228600" algn="l" defTabSz="914400" rtl="0" eaLnBrk="1" latinLnBrk="1" hangingPunct="1">
        <a:lnSpc>
          <a:spcPct val="90000"/>
        </a:lnSpc>
        <a:spcBef>
          <a:spcPts val="500"/>
        </a:spcBef>
        <a:buClr>
          <a:srgbClr val="826983"/>
        </a:buClr>
        <a:buFont typeface="맑은 고딕" panose="020B0503020000020004" pitchFamily="50" charset="-127"/>
        <a:buChar char="-"/>
        <a:defRPr sz="2400" kern="1200">
          <a:solidFill>
            <a:schemeClr val="bg2">
              <a:lumMod val="25000"/>
            </a:schemeClr>
          </a:solidFill>
          <a:latin typeface="+mn-lt"/>
          <a:ea typeface="+mn-ea"/>
          <a:cs typeface="+mn-cs"/>
        </a:defRPr>
      </a:lvl2pPr>
      <a:lvl3pPr marL="1143000" indent="-228600" algn="l" defTabSz="914400" rtl="0" eaLnBrk="1" latinLnBrk="1" hangingPunct="1">
        <a:lnSpc>
          <a:spcPct val="90000"/>
        </a:lnSpc>
        <a:spcBef>
          <a:spcPts val="500"/>
        </a:spcBef>
        <a:buClr>
          <a:srgbClr val="8FA0A7"/>
        </a:buClr>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1" hangingPunct="1">
        <a:lnSpc>
          <a:spcPct val="90000"/>
        </a:lnSpc>
        <a:spcBef>
          <a:spcPts val="500"/>
        </a:spcBef>
        <a:buClr>
          <a:srgbClr val="8FA0A7"/>
        </a:buClr>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1" hangingPunct="1">
        <a:lnSpc>
          <a:spcPct val="90000"/>
        </a:lnSpc>
        <a:spcBef>
          <a:spcPts val="500"/>
        </a:spcBef>
        <a:buClr>
          <a:srgbClr val="8FA0A7"/>
        </a:buClr>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E972C1-5572-4AF2-8578-0D7796D855BB}" type="datetimeFigureOut">
              <a:rPr lang="ko-KR" altLang="en-US" smtClean="0"/>
              <a:t>2020. 3. 18.</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199193166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DEE12-E80A-F049-8DBD-7ACC411E95FE}" type="datetime1">
              <a:rPr lang="ko-KR" altLang="en-US" smtClean="0">
                <a:solidFill>
                  <a:prstClr val="black">
                    <a:tint val="75000"/>
                  </a:prstClr>
                </a:solidFill>
              </a:rPr>
              <a:pPr/>
              <a:t>2020. 3. 18.</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624836000"/>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901C2E2-183E-4645-9911-CF40A9D15DA5}"/>
              </a:ext>
            </a:extLst>
          </p:cNvPr>
          <p:cNvSpPr>
            <a:spLocks noGrp="1" noChangeArrowheads="1"/>
          </p:cNvSpPr>
          <p:nvPr>
            <p:ph type="title"/>
          </p:nvPr>
        </p:nvSpPr>
        <p:spPr bwMode="auto">
          <a:xfrm>
            <a:off x="609600" y="277392"/>
            <a:ext cx="10972800" cy="1140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648" tIns="46325" rIns="92648" bIns="46325"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949FDE37-7535-D344-9D8F-86AE4534D34F}"/>
              </a:ext>
            </a:extLst>
          </p:cNvPr>
          <p:cNvSpPr>
            <a:spLocks noGrp="1" noChangeArrowheads="1"/>
          </p:cNvSpPr>
          <p:nvPr>
            <p:ph type="body" idx="1"/>
          </p:nvPr>
        </p:nvSpPr>
        <p:spPr bwMode="auto">
          <a:xfrm>
            <a:off x="609600" y="1600096"/>
            <a:ext cx="10972800" cy="453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648" tIns="46325" rIns="92648" bIns="4632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6740" name="Rectangle 4">
            <a:extLst>
              <a:ext uri="{FF2B5EF4-FFF2-40B4-BE49-F238E27FC236}">
                <a16:creationId xmlns:a16="http://schemas.microsoft.com/office/drawing/2014/main" id="{36BA4282-4BE3-5640-BF21-4535A66CC07B}"/>
              </a:ext>
            </a:extLst>
          </p:cNvPr>
          <p:cNvSpPr>
            <a:spLocks noGrp="1" noChangeArrowheads="1"/>
          </p:cNvSpPr>
          <p:nvPr>
            <p:ph type="dt" sz="half" idx="2"/>
          </p:nvPr>
        </p:nvSpPr>
        <p:spPr bwMode="auto">
          <a:xfrm>
            <a:off x="609600" y="6243664"/>
            <a:ext cx="2845497" cy="457618"/>
          </a:xfrm>
          <a:prstGeom prst="rect">
            <a:avLst/>
          </a:prstGeom>
          <a:noFill/>
          <a:ln w="9525">
            <a:noFill/>
            <a:miter lim="800000"/>
            <a:headEnd/>
            <a:tailEnd/>
          </a:ln>
          <a:effectLst/>
        </p:spPr>
        <p:txBody>
          <a:bodyPr vert="horz" wrap="square" lIns="92648" tIns="46325" rIns="92648" bIns="46325" numCol="1" anchor="b" anchorCtr="0" compatLnSpc="1">
            <a:prstTxWarp prst="textNoShape">
              <a:avLst/>
            </a:prstTxWarp>
          </a:bodyPr>
          <a:lstStyle>
            <a:lvl1pPr eaLnBrk="1" hangingPunct="1">
              <a:defRPr sz="1185">
                <a:latin typeface="Garamond" pitchFamily="18" charset="0"/>
                <a:ea typeface="굴림" pitchFamily="50" charset="-127"/>
              </a:defRPr>
            </a:lvl1pPr>
          </a:lstStyle>
          <a:p>
            <a:pPr>
              <a:defRPr/>
            </a:pPr>
            <a:r>
              <a:rPr lang="ko-KR" altLang="en-US"/>
              <a:t>V - Combinational Logic Case Studies</a:t>
            </a:r>
            <a:endParaRPr lang="en-US" altLang="en-US"/>
          </a:p>
        </p:txBody>
      </p:sp>
      <p:sp>
        <p:nvSpPr>
          <p:cNvPr id="116741" name="Rectangle 5">
            <a:extLst>
              <a:ext uri="{FF2B5EF4-FFF2-40B4-BE49-F238E27FC236}">
                <a16:creationId xmlns:a16="http://schemas.microsoft.com/office/drawing/2014/main" id="{A6F5282F-97A3-EC45-A2F7-2A2BCACF380C}"/>
              </a:ext>
            </a:extLst>
          </p:cNvPr>
          <p:cNvSpPr>
            <a:spLocks noGrp="1" noChangeArrowheads="1"/>
          </p:cNvSpPr>
          <p:nvPr>
            <p:ph type="ftr" sz="quarter" idx="3"/>
          </p:nvPr>
        </p:nvSpPr>
        <p:spPr bwMode="auto">
          <a:xfrm>
            <a:off x="3563656" y="6248366"/>
            <a:ext cx="5079303" cy="457618"/>
          </a:xfrm>
          <a:prstGeom prst="rect">
            <a:avLst/>
          </a:prstGeom>
          <a:noFill/>
          <a:ln w="9525">
            <a:noFill/>
            <a:miter lim="800000"/>
            <a:headEnd/>
            <a:tailEnd/>
          </a:ln>
          <a:effectLst/>
        </p:spPr>
        <p:txBody>
          <a:bodyPr vert="horz" wrap="square" lIns="92648" tIns="46325" rIns="92648" bIns="46325" numCol="1" anchor="b" anchorCtr="0" compatLnSpc="1">
            <a:prstTxWarp prst="textNoShape">
              <a:avLst/>
            </a:prstTxWarp>
          </a:bodyPr>
          <a:lstStyle>
            <a:lvl1pPr algn="ctr" eaLnBrk="1" hangingPunct="1">
              <a:defRPr sz="1185">
                <a:latin typeface="Garamond" pitchFamily="18" charset="0"/>
              </a:defRPr>
            </a:lvl1pPr>
          </a:lstStyle>
          <a:p>
            <a:pPr>
              <a:defRPr/>
            </a:pPr>
            <a:r>
              <a:rPr lang="en-US" altLang="en-US"/>
              <a:t>© Copyright 2004, Gaetano Borriello and Randy H. Katz</a:t>
            </a:r>
          </a:p>
        </p:txBody>
      </p:sp>
      <p:sp>
        <p:nvSpPr>
          <p:cNvPr id="116742" name="Rectangle 6">
            <a:extLst>
              <a:ext uri="{FF2B5EF4-FFF2-40B4-BE49-F238E27FC236}">
                <a16:creationId xmlns:a16="http://schemas.microsoft.com/office/drawing/2014/main" id="{EA4B6FE0-381E-9D41-BB16-D3D04E332F9E}"/>
              </a:ext>
            </a:extLst>
          </p:cNvPr>
          <p:cNvSpPr>
            <a:spLocks noGrp="1" noChangeArrowheads="1"/>
          </p:cNvSpPr>
          <p:nvPr>
            <p:ph type="sldNum" sz="quarter" idx="4"/>
          </p:nvPr>
        </p:nvSpPr>
        <p:spPr bwMode="auto">
          <a:xfrm>
            <a:off x="8736905" y="6243664"/>
            <a:ext cx="2845495" cy="457618"/>
          </a:xfrm>
          <a:prstGeom prst="rect">
            <a:avLst/>
          </a:prstGeom>
          <a:noFill/>
          <a:ln w="9525">
            <a:noFill/>
            <a:miter lim="800000"/>
            <a:headEnd/>
            <a:tailEnd/>
          </a:ln>
          <a:effectLst/>
        </p:spPr>
        <p:txBody>
          <a:bodyPr vert="horz" wrap="square" lIns="92648" tIns="46325" rIns="92648" bIns="46325" numCol="1" anchor="b" anchorCtr="0" compatLnSpc="1">
            <a:prstTxWarp prst="textNoShape">
              <a:avLst/>
            </a:prstTxWarp>
          </a:bodyPr>
          <a:lstStyle>
            <a:lvl1pPr algn="r" eaLnBrk="1" hangingPunct="1">
              <a:defRPr sz="1185">
                <a:latin typeface="Garamond" panose="02020404030301010803" pitchFamily="18" charset="0"/>
              </a:defRPr>
            </a:lvl1pPr>
          </a:lstStyle>
          <a:p>
            <a:pPr>
              <a:defRPr/>
            </a:pPr>
            <a:fld id="{56AFFC8C-495C-8842-A851-AE74BA253453}" type="slidenum">
              <a:rPr lang="en-US" altLang="en-US"/>
              <a:pPr>
                <a:defRPr/>
              </a:pPr>
              <a:t>‹#›</a:t>
            </a:fld>
            <a:endParaRPr lang="en-US" altLang="en-US"/>
          </a:p>
        </p:txBody>
      </p:sp>
      <p:sp>
        <p:nvSpPr>
          <p:cNvPr id="1031" name="Freeform 7">
            <a:extLst>
              <a:ext uri="{FF2B5EF4-FFF2-40B4-BE49-F238E27FC236}">
                <a16:creationId xmlns:a16="http://schemas.microsoft.com/office/drawing/2014/main" id="{65F3FCBF-28A3-7B46-AA5F-4A06B19F833C}"/>
              </a:ext>
            </a:extLst>
          </p:cNvPr>
          <p:cNvSpPr>
            <a:spLocks noChangeArrowheads="1"/>
          </p:cNvSpPr>
          <p:nvPr/>
        </p:nvSpPr>
        <p:spPr bwMode="auto">
          <a:xfrm>
            <a:off x="507305" y="228809"/>
            <a:ext cx="10972800" cy="609635"/>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sz="1777"/>
          </a:p>
        </p:txBody>
      </p:sp>
    </p:spTree>
    <p:extLst>
      <p:ext uri="{BB962C8B-B14F-4D97-AF65-F5344CB8AC3E}">
        <p14:creationId xmlns:p14="http://schemas.microsoft.com/office/powerpoint/2010/main" val="2282406782"/>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hf hdr="0"/>
  <p:txStyles>
    <p:titleStyle>
      <a:lvl1pPr algn="l" defTabSz="915233" rtl="0" eaLnBrk="0" fontAlgn="base" hangingPunct="0">
        <a:spcBef>
          <a:spcPct val="0"/>
        </a:spcBef>
        <a:spcAft>
          <a:spcPct val="0"/>
        </a:spcAft>
        <a:defRPr sz="3356">
          <a:solidFill>
            <a:schemeClr val="tx2"/>
          </a:solidFill>
          <a:latin typeface="+mj-lt"/>
          <a:ea typeface="+mj-ea"/>
          <a:cs typeface="+mj-cs"/>
        </a:defRPr>
      </a:lvl1pPr>
      <a:lvl2pPr algn="l" defTabSz="915233" rtl="0" eaLnBrk="0" fontAlgn="base" hangingPunct="0">
        <a:spcBef>
          <a:spcPct val="0"/>
        </a:spcBef>
        <a:spcAft>
          <a:spcPct val="0"/>
        </a:spcAft>
        <a:defRPr sz="3356">
          <a:solidFill>
            <a:schemeClr val="tx2"/>
          </a:solidFill>
          <a:latin typeface="Garamond" pitchFamily="18" charset="0"/>
        </a:defRPr>
      </a:lvl2pPr>
      <a:lvl3pPr algn="l" defTabSz="915233" rtl="0" eaLnBrk="0" fontAlgn="base" hangingPunct="0">
        <a:spcBef>
          <a:spcPct val="0"/>
        </a:spcBef>
        <a:spcAft>
          <a:spcPct val="0"/>
        </a:spcAft>
        <a:defRPr sz="3356">
          <a:solidFill>
            <a:schemeClr val="tx2"/>
          </a:solidFill>
          <a:latin typeface="Garamond" pitchFamily="18" charset="0"/>
        </a:defRPr>
      </a:lvl3pPr>
      <a:lvl4pPr algn="l" defTabSz="915233" rtl="0" eaLnBrk="0" fontAlgn="base" hangingPunct="0">
        <a:spcBef>
          <a:spcPct val="0"/>
        </a:spcBef>
        <a:spcAft>
          <a:spcPct val="0"/>
        </a:spcAft>
        <a:defRPr sz="3356">
          <a:solidFill>
            <a:schemeClr val="tx2"/>
          </a:solidFill>
          <a:latin typeface="Garamond" pitchFamily="18" charset="0"/>
        </a:defRPr>
      </a:lvl4pPr>
      <a:lvl5pPr algn="l" defTabSz="915233" rtl="0" eaLnBrk="0" fontAlgn="base" hangingPunct="0">
        <a:spcBef>
          <a:spcPct val="0"/>
        </a:spcBef>
        <a:spcAft>
          <a:spcPct val="0"/>
        </a:spcAft>
        <a:defRPr sz="3356">
          <a:solidFill>
            <a:schemeClr val="tx2"/>
          </a:solidFill>
          <a:latin typeface="Garamond" pitchFamily="18" charset="0"/>
        </a:defRPr>
      </a:lvl5pPr>
      <a:lvl6pPr marL="451348" algn="l" defTabSz="915233" rtl="0" fontAlgn="base">
        <a:spcBef>
          <a:spcPct val="0"/>
        </a:spcBef>
        <a:spcAft>
          <a:spcPct val="0"/>
        </a:spcAft>
        <a:defRPr sz="3356">
          <a:solidFill>
            <a:schemeClr val="tx2"/>
          </a:solidFill>
          <a:latin typeface="Garamond" pitchFamily="18" charset="0"/>
        </a:defRPr>
      </a:lvl6pPr>
      <a:lvl7pPr marL="902696" algn="l" defTabSz="915233" rtl="0" fontAlgn="base">
        <a:spcBef>
          <a:spcPct val="0"/>
        </a:spcBef>
        <a:spcAft>
          <a:spcPct val="0"/>
        </a:spcAft>
        <a:defRPr sz="3356">
          <a:solidFill>
            <a:schemeClr val="tx2"/>
          </a:solidFill>
          <a:latin typeface="Garamond" pitchFamily="18" charset="0"/>
        </a:defRPr>
      </a:lvl7pPr>
      <a:lvl8pPr marL="1354044" algn="l" defTabSz="915233" rtl="0" fontAlgn="base">
        <a:spcBef>
          <a:spcPct val="0"/>
        </a:spcBef>
        <a:spcAft>
          <a:spcPct val="0"/>
        </a:spcAft>
        <a:defRPr sz="3356">
          <a:solidFill>
            <a:schemeClr val="tx2"/>
          </a:solidFill>
          <a:latin typeface="Garamond" pitchFamily="18" charset="0"/>
        </a:defRPr>
      </a:lvl8pPr>
      <a:lvl9pPr marL="1805391" algn="l" defTabSz="915233" rtl="0" fontAlgn="base">
        <a:spcBef>
          <a:spcPct val="0"/>
        </a:spcBef>
        <a:spcAft>
          <a:spcPct val="0"/>
        </a:spcAft>
        <a:defRPr sz="3356">
          <a:solidFill>
            <a:schemeClr val="tx2"/>
          </a:solidFill>
          <a:latin typeface="Garamond" pitchFamily="18" charset="0"/>
        </a:defRPr>
      </a:lvl9pPr>
    </p:titleStyle>
    <p:bodyStyle>
      <a:lvl1pPr marL="343213" indent="-343213" algn="l" defTabSz="915233" rtl="0" eaLnBrk="0" fontAlgn="base" hangingPunct="0">
        <a:spcBef>
          <a:spcPct val="20000"/>
        </a:spcBef>
        <a:spcAft>
          <a:spcPct val="0"/>
        </a:spcAft>
        <a:buClr>
          <a:schemeClr val="accent1"/>
        </a:buClr>
        <a:buSzPct val="65000"/>
        <a:buFont typeface="Wingdings" pitchFamily="2" charset="2"/>
        <a:buChar char="n"/>
        <a:defRPr sz="2172">
          <a:solidFill>
            <a:schemeClr val="tx1"/>
          </a:solidFill>
          <a:latin typeface="+mn-lt"/>
          <a:ea typeface="+mn-ea"/>
          <a:cs typeface="+mn-cs"/>
        </a:defRPr>
      </a:lvl1pPr>
      <a:lvl2pPr marL="670753" indent="-325973" algn="l" defTabSz="915233" rtl="0" eaLnBrk="0" fontAlgn="base" hangingPunct="0">
        <a:spcBef>
          <a:spcPct val="20000"/>
        </a:spcBef>
        <a:spcAft>
          <a:spcPct val="0"/>
        </a:spcAft>
        <a:buClr>
          <a:schemeClr val="accent2"/>
        </a:buClr>
        <a:buSzPct val="60000"/>
        <a:buFont typeface="Wingdings" pitchFamily="2" charset="2"/>
        <a:buChar char="q"/>
        <a:defRPr sz="1974">
          <a:solidFill>
            <a:schemeClr val="tx1"/>
          </a:solidFill>
          <a:latin typeface="+mn-lt"/>
        </a:defRPr>
      </a:lvl2pPr>
      <a:lvl3pPr marL="1023369" indent="-351048" algn="l" defTabSz="915233" rtl="0" eaLnBrk="0" fontAlgn="base" hangingPunct="0">
        <a:spcBef>
          <a:spcPct val="20000"/>
        </a:spcBef>
        <a:spcAft>
          <a:spcPct val="0"/>
        </a:spcAft>
        <a:buClr>
          <a:schemeClr val="accent1"/>
        </a:buClr>
        <a:buSzPct val="65000"/>
        <a:buFont typeface="Wingdings" pitchFamily="2" charset="2"/>
        <a:buChar char="n"/>
        <a:defRPr>
          <a:solidFill>
            <a:schemeClr val="tx1"/>
          </a:solidFill>
          <a:latin typeface="+mn-lt"/>
        </a:defRPr>
      </a:lvl3pPr>
      <a:lvl4pPr marL="1339939" indent="-315004" algn="l" defTabSz="915233" rtl="0" eaLnBrk="0" fontAlgn="base" hangingPunct="0">
        <a:spcBef>
          <a:spcPct val="20000"/>
        </a:spcBef>
        <a:spcAft>
          <a:spcPct val="0"/>
        </a:spcAft>
        <a:buClr>
          <a:schemeClr val="accent2"/>
        </a:buClr>
        <a:buSzPct val="70000"/>
        <a:buFont typeface="Wingdings" pitchFamily="2" charset="2"/>
        <a:buChar char="q"/>
        <a:defRPr sz="1580">
          <a:solidFill>
            <a:schemeClr val="tx1"/>
          </a:solidFill>
          <a:latin typeface="+mn-lt"/>
        </a:defRPr>
      </a:lvl4pPr>
      <a:lvl5pPr marL="1681585" indent="-340079" algn="l" defTabSz="915233" rtl="0"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mn-lt"/>
        </a:defRPr>
      </a:lvl5pPr>
      <a:lvl6pPr marL="2132932" indent="-340079" algn="l" defTabSz="915233" rtl="0" fontAlgn="base">
        <a:spcBef>
          <a:spcPct val="20000"/>
        </a:spcBef>
        <a:spcAft>
          <a:spcPct val="0"/>
        </a:spcAft>
        <a:buClr>
          <a:schemeClr val="accent1"/>
        </a:buClr>
        <a:buSzPct val="75000"/>
        <a:buFont typeface="Wingdings" pitchFamily="2" charset="2"/>
        <a:buChar char="§"/>
        <a:defRPr sz="1580">
          <a:solidFill>
            <a:schemeClr val="tx1"/>
          </a:solidFill>
          <a:latin typeface="+mn-lt"/>
        </a:defRPr>
      </a:lvl6pPr>
      <a:lvl7pPr marL="2584280" indent="-340079" algn="l" defTabSz="915233" rtl="0" fontAlgn="base">
        <a:spcBef>
          <a:spcPct val="20000"/>
        </a:spcBef>
        <a:spcAft>
          <a:spcPct val="0"/>
        </a:spcAft>
        <a:buClr>
          <a:schemeClr val="accent1"/>
        </a:buClr>
        <a:buSzPct val="75000"/>
        <a:buFont typeface="Wingdings" pitchFamily="2" charset="2"/>
        <a:buChar char="§"/>
        <a:defRPr sz="1580">
          <a:solidFill>
            <a:schemeClr val="tx1"/>
          </a:solidFill>
          <a:latin typeface="+mn-lt"/>
        </a:defRPr>
      </a:lvl7pPr>
      <a:lvl8pPr marL="3035628" indent="-340079" algn="l" defTabSz="915233" rtl="0" fontAlgn="base">
        <a:spcBef>
          <a:spcPct val="20000"/>
        </a:spcBef>
        <a:spcAft>
          <a:spcPct val="0"/>
        </a:spcAft>
        <a:buClr>
          <a:schemeClr val="accent1"/>
        </a:buClr>
        <a:buSzPct val="75000"/>
        <a:buFont typeface="Wingdings" pitchFamily="2" charset="2"/>
        <a:buChar char="§"/>
        <a:defRPr sz="1580">
          <a:solidFill>
            <a:schemeClr val="tx1"/>
          </a:solidFill>
          <a:latin typeface="+mn-lt"/>
        </a:defRPr>
      </a:lvl8pPr>
      <a:lvl9pPr marL="3486976" indent="-340079" algn="l" defTabSz="915233" rtl="0" fontAlgn="base">
        <a:spcBef>
          <a:spcPct val="20000"/>
        </a:spcBef>
        <a:spcAft>
          <a:spcPct val="0"/>
        </a:spcAft>
        <a:buClr>
          <a:schemeClr val="accent1"/>
        </a:buClr>
        <a:buSzPct val="75000"/>
        <a:buFont typeface="Wingdings" pitchFamily="2" charset="2"/>
        <a:buChar char="§"/>
        <a:defRPr sz="1580">
          <a:solidFill>
            <a:schemeClr val="tx1"/>
          </a:solidFill>
          <a:latin typeface="+mn-lt"/>
        </a:defRPr>
      </a:lvl9pPr>
    </p:bodyStyle>
    <p:otherStyle>
      <a:defPPr>
        <a:defRPr lang="ko-KR"/>
      </a:defPPr>
      <a:lvl1pPr marL="0" algn="l" defTabSz="902696" rtl="0" eaLnBrk="1" latinLnBrk="1" hangingPunct="1">
        <a:defRPr sz="1777" kern="1200">
          <a:solidFill>
            <a:schemeClr val="tx1"/>
          </a:solidFill>
          <a:latin typeface="+mn-lt"/>
          <a:ea typeface="+mn-ea"/>
          <a:cs typeface="+mn-cs"/>
        </a:defRPr>
      </a:lvl1pPr>
      <a:lvl2pPr marL="451348" algn="l" defTabSz="902696" rtl="0" eaLnBrk="1" latinLnBrk="1" hangingPunct="1">
        <a:defRPr sz="1777" kern="1200">
          <a:solidFill>
            <a:schemeClr val="tx1"/>
          </a:solidFill>
          <a:latin typeface="+mn-lt"/>
          <a:ea typeface="+mn-ea"/>
          <a:cs typeface="+mn-cs"/>
        </a:defRPr>
      </a:lvl2pPr>
      <a:lvl3pPr marL="902696" algn="l" defTabSz="902696" rtl="0" eaLnBrk="1" latinLnBrk="1" hangingPunct="1">
        <a:defRPr sz="1777" kern="1200">
          <a:solidFill>
            <a:schemeClr val="tx1"/>
          </a:solidFill>
          <a:latin typeface="+mn-lt"/>
          <a:ea typeface="+mn-ea"/>
          <a:cs typeface="+mn-cs"/>
        </a:defRPr>
      </a:lvl3pPr>
      <a:lvl4pPr marL="1354044" algn="l" defTabSz="902696" rtl="0" eaLnBrk="1" latinLnBrk="1" hangingPunct="1">
        <a:defRPr sz="1777" kern="1200">
          <a:solidFill>
            <a:schemeClr val="tx1"/>
          </a:solidFill>
          <a:latin typeface="+mn-lt"/>
          <a:ea typeface="+mn-ea"/>
          <a:cs typeface="+mn-cs"/>
        </a:defRPr>
      </a:lvl4pPr>
      <a:lvl5pPr marL="1805391" algn="l" defTabSz="902696" rtl="0" eaLnBrk="1" latinLnBrk="1" hangingPunct="1">
        <a:defRPr sz="1777" kern="1200">
          <a:solidFill>
            <a:schemeClr val="tx1"/>
          </a:solidFill>
          <a:latin typeface="+mn-lt"/>
          <a:ea typeface="+mn-ea"/>
          <a:cs typeface="+mn-cs"/>
        </a:defRPr>
      </a:lvl5pPr>
      <a:lvl6pPr marL="2256739" algn="l" defTabSz="902696" rtl="0" eaLnBrk="1" latinLnBrk="1" hangingPunct="1">
        <a:defRPr sz="1777" kern="1200">
          <a:solidFill>
            <a:schemeClr val="tx1"/>
          </a:solidFill>
          <a:latin typeface="+mn-lt"/>
          <a:ea typeface="+mn-ea"/>
          <a:cs typeface="+mn-cs"/>
        </a:defRPr>
      </a:lvl6pPr>
      <a:lvl7pPr marL="2708087" algn="l" defTabSz="902696" rtl="0" eaLnBrk="1" latinLnBrk="1" hangingPunct="1">
        <a:defRPr sz="1777" kern="1200">
          <a:solidFill>
            <a:schemeClr val="tx1"/>
          </a:solidFill>
          <a:latin typeface="+mn-lt"/>
          <a:ea typeface="+mn-ea"/>
          <a:cs typeface="+mn-cs"/>
        </a:defRPr>
      </a:lvl7pPr>
      <a:lvl8pPr marL="3159435" algn="l" defTabSz="902696" rtl="0" eaLnBrk="1" latinLnBrk="1" hangingPunct="1">
        <a:defRPr sz="1777" kern="1200">
          <a:solidFill>
            <a:schemeClr val="tx1"/>
          </a:solidFill>
          <a:latin typeface="+mn-lt"/>
          <a:ea typeface="+mn-ea"/>
          <a:cs typeface="+mn-cs"/>
        </a:defRPr>
      </a:lvl8pPr>
      <a:lvl9pPr marL="3610783" algn="l" defTabSz="902696" rtl="0" eaLnBrk="1" latinLnBrk="1" hangingPunct="1">
        <a:defRPr sz="177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0.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7.wmf"/><Relationship Id="rId4" Type="http://schemas.openxmlformats.org/officeDocument/2006/relationships/oleObject" Target="../embeddings/oleObject1.bin"/></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8.wmf"/><Relationship Id="rId4" Type="http://schemas.openxmlformats.org/officeDocument/2006/relationships/oleObject" Target="../embeddings/oleObject2.bin"/></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8.xml"/></Relationships>
</file>

<file path=ppt/slides/_rels/slide8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809896" y="1122363"/>
            <a:ext cx="10624457" cy="1505090"/>
          </a:xfrm>
        </p:spPr>
        <p:txBody>
          <a:bodyPr>
            <a:normAutofit fontScale="90000"/>
          </a:bodyPr>
          <a:lstStyle/>
          <a:p>
            <a:r>
              <a:rPr lang="en-US" altLang="ko-KR" dirty="0"/>
              <a:t>Hardware System Design (Week 3)</a:t>
            </a:r>
            <a:br>
              <a:rPr lang="en-US" altLang="ko-KR" dirty="0"/>
            </a:br>
            <a:r>
              <a:rPr lang="en-US" altLang="ko-KR" dirty="0"/>
              <a:t>Verilog Design 1</a:t>
            </a:r>
            <a:endParaRPr lang="ko-KR" altLang="en-US" sz="4800" dirty="0"/>
          </a:p>
        </p:txBody>
      </p:sp>
      <p:sp>
        <p:nvSpPr>
          <p:cNvPr id="3" name="부제목 2"/>
          <p:cNvSpPr>
            <a:spLocks noGrp="1"/>
          </p:cNvSpPr>
          <p:nvPr>
            <p:ph type="subTitle" idx="1"/>
          </p:nvPr>
        </p:nvSpPr>
        <p:spPr>
          <a:xfrm>
            <a:off x="1524000" y="3862137"/>
            <a:ext cx="9144000" cy="2502568"/>
          </a:xfrm>
        </p:spPr>
        <p:txBody>
          <a:bodyPr>
            <a:normAutofit/>
          </a:bodyPr>
          <a:lstStyle/>
          <a:p>
            <a:r>
              <a:rPr lang="en-US" altLang="ko-KR" dirty="0"/>
              <a:t>March 25, 2020</a:t>
            </a:r>
          </a:p>
          <a:p>
            <a:r>
              <a:rPr lang="en-US" altLang="ko-KR" dirty="0"/>
              <a:t>Sungjoo Yoo</a:t>
            </a:r>
          </a:p>
          <a:p>
            <a:endParaRPr lang="en-US" altLang="ko-KR" dirty="0"/>
          </a:p>
          <a:p>
            <a:r>
              <a:rPr lang="en-US" altLang="ko-KR" dirty="0"/>
              <a:t>Computing Memory Architecture Lab.</a:t>
            </a:r>
          </a:p>
          <a:p>
            <a:r>
              <a:rPr lang="en-US" altLang="ko-KR" dirty="0"/>
              <a:t>CSE, SNU</a:t>
            </a:r>
            <a:endParaRPr lang="ko-KR" altLang="en-US" dirty="0"/>
          </a:p>
        </p:txBody>
      </p:sp>
      <p:sp>
        <p:nvSpPr>
          <p:cNvPr id="4" name="TextBox 3"/>
          <p:cNvSpPr txBox="1"/>
          <p:nvPr/>
        </p:nvSpPr>
        <p:spPr>
          <a:xfrm>
            <a:off x="4782980" y="6428657"/>
            <a:ext cx="2626040" cy="36933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http://cmalab.snu.ac.kr </a:t>
            </a: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p:txBody>
      </p:sp>
      <p:pic>
        <p:nvPicPr>
          <p:cNvPr id="5" name="오디오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69713" y="6335713"/>
            <a:ext cx="306387" cy="306387"/>
          </a:xfrm>
          <a:prstGeom prst="rect">
            <a:avLst/>
          </a:prstGeom>
        </p:spPr>
      </p:pic>
    </p:spTree>
    <p:extLst>
      <p:ext uri="{BB962C8B-B14F-4D97-AF65-F5344CB8AC3E}">
        <p14:creationId xmlns:p14="http://schemas.microsoft.com/office/powerpoint/2010/main" val="2530197789"/>
      </p:ext>
    </p:extLst>
  </p:cSld>
  <p:clrMapOvr>
    <a:masterClrMapping/>
  </p:clrMapOvr>
  <mc:AlternateContent xmlns:mc="http://schemas.openxmlformats.org/markup-compatibility/2006" xmlns:p14="http://schemas.microsoft.com/office/powerpoint/2010/main">
    <mc:Choice Requires="p14">
      <p:transition spd="slow" p14:dur="2000" advTm="1850"/>
    </mc:Choice>
    <mc:Fallback xmlns="">
      <p:transition spd="slow" advTm="1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338400" y="327600"/>
            <a:ext cx="10919408" cy="766800"/>
          </a:xfrm>
        </p:spPr>
        <p:txBody>
          <a:bodyPr>
            <a:normAutofit/>
          </a:bodyPr>
          <a:lstStyle/>
          <a:p>
            <a:r>
              <a:rPr lang="en-US" altLang="ko-KR" b="1" spc="-150" dirty="0"/>
              <a:t>Final Project Overview: Matrix Multiplication IP</a:t>
            </a:r>
            <a:endParaRPr lang="ko-KR" altLang="en-US" dirty="0"/>
          </a:p>
        </p:txBody>
      </p:sp>
      <p:grpSp>
        <p:nvGrpSpPr>
          <p:cNvPr id="5" name="그룹 4"/>
          <p:cNvGrpSpPr/>
          <p:nvPr/>
        </p:nvGrpSpPr>
        <p:grpSpPr>
          <a:xfrm>
            <a:off x="437132" y="1544747"/>
            <a:ext cx="11509445" cy="5050129"/>
            <a:chOff x="437132" y="1544747"/>
            <a:chExt cx="11509445" cy="5050129"/>
          </a:xfrm>
        </p:grpSpPr>
        <p:sp>
          <p:nvSpPr>
            <p:cNvPr id="7" name="직사각형 6"/>
            <p:cNvSpPr/>
            <p:nvPr/>
          </p:nvSpPr>
          <p:spPr>
            <a:xfrm>
              <a:off x="2436776" y="1544747"/>
              <a:ext cx="9509801" cy="5046057"/>
            </a:xfrm>
            <a:prstGeom prst="rect">
              <a:avLst/>
            </a:prstGeom>
            <a:ln w="57150">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MY_IP</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8" name="직사각형 7"/>
            <p:cNvSpPr/>
            <p:nvPr/>
          </p:nvSpPr>
          <p:spPr>
            <a:xfrm>
              <a:off x="5751615" y="1882968"/>
              <a:ext cx="5605154" cy="4529707"/>
            </a:xfrm>
            <a:prstGeom prst="rect">
              <a:avLst/>
            </a:prstGeom>
            <a:ln w="57150">
              <a:solidFill>
                <a:srgbClr val="FF0000"/>
              </a:solidFill>
            </a:ln>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Processing Element (PE)</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9" name="직사각형 8"/>
            <p:cNvSpPr/>
            <p:nvPr/>
          </p:nvSpPr>
          <p:spPr>
            <a:xfrm>
              <a:off x="8754095" y="3126954"/>
              <a:ext cx="1755569" cy="16550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Float32 MUL+ACC</a:t>
              </a:r>
            </a:p>
          </p:txBody>
        </p:sp>
        <p:cxnSp>
          <p:nvCxnSpPr>
            <p:cNvPr id="10" name="직선 연결선 9"/>
            <p:cNvCxnSpPr>
              <a:stCxn id="9" idx="3"/>
              <a:endCxn id="11" idx="0"/>
            </p:cNvCxnSpPr>
            <p:nvPr/>
          </p:nvCxnSpPr>
          <p:spPr>
            <a:xfrm flipV="1">
              <a:off x="10509664" y="3954484"/>
              <a:ext cx="138544" cy="1"/>
            </a:xfrm>
            <a:prstGeom prst="line">
              <a:avLst/>
            </a:prstGeom>
          </p:spPr>
          <p:style>
            <a:lnRef idx="1">
              <a:schemeClr val="dk1"/>
            </a:lnRef>
            <a:fillRef idx="0">
              <a:schemeClr val="dk1"/>
            </a:fillRef>
            <a:effectRef idx="0">
              <a:schemeClr val="dk1"/>
            </a:effectRef>
            <a:fontRef idx="minor">
              <a:schemeClr val="tx1"/>
            </a:fontRef>
          </p:style>
        </p:cxnSp>
        <p:sp>
          <p:nvSpPr>
            <p:cNvPr id="11" name="사다리꼴 10"/>
            <p:cNvSpPr/>
            <p:nvPr/>
          </p:nvSpPr>
          <p:spPr>
            <a:xfrm rot="16200000">
              <a:off x="10452265" y="3811980"/>
              <a:ext cx="676894" cy="285008"/>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12" name="직선 연결선 11"/>
            <p:cNvCxnSpPr/>
            <p:nvPr/>
          </p:nvCxnSpPr>
          <p:spPr>
            <a:xfrm>
              <a:off x="10933216" y="4096989"/>
              <a:ext cx="205838" cy="0"/>
            </a:xfrm>
            <a:prstGeom prst="line">
              <a:avLst/>
            </a:prstGeom>
          </p:spPr>
          <p:style>
            <a:lnRef idx="1">
              <a:schemeClr val="dk1"/>
            </a:lnRef>
            <a:fillRef idx="0">
              <a:schemeClr val="dk1"/>
            </a:fillRef>
            <a:effectRef idx="0">
              <a:schemeClr val="dk1"/>
            </a:effectRef>
            <a:fontRef idx="minor">
              <a:schemeClr val="tx1"/>
            </a:fontRef>
          </p:style>
        </p:cxnSp>
        <p:cxnSp>
          <p:nvCxnSpPr>
            <p:cNvPr id="13" name="직선 연결선 12"/>
            <p:cNvCxnSpPr/>
            <p:nvPr/>
          </p:nvCxnSpPr>
          <p:spPr>
            <a:xfrm>
              <a:off x="11139054" y="4096989"/>
              <a:ext cx="0" cy="1163782"/>
            </a:xfrm>
            <a:prstGeom prst="line">
              <a:avLst/>
            </a:prstGeom>
          </p:spPr>
          <p:style>
            <a:lnRef idx="1">
              <a:schemeClr val="dk1"/>
            </a:lnRef>
            <a:fillRef idx="0">
              <a:schemeClr val="dk1"/>
            </a:fillRef>
            <a:effectRef idx="0">
              <a:schemeClr val="dk1"/>
            </a:effectRef>
            <a:fontRef idx="minor">
              <a:schemeClr val="tx1"/>
            </a:fontRef>
          </p:style>
        </p:cxnSp>
        <p:cxnSp>
          <p:nvCxnSpPr>
            <p:cNvPr id="14" name="직선 연결선 13"/>
            <p:cNvCxnSpPr/>
            <p:nvPr/>
          </p:nvCxnSpPr>
          <p:spPr>
            <a:xfrm>
              <a:off x="8137467" y="5260771"/>
              <a:ext cx="3001587" cy="0"/>
            </a:xfrm>
            <a:prstGeom prst="line">
              <a:avLst/>
            </a:prstGeom>
          </p:spPr>
          <p:style>
            <a:lnRef idx="1">
              <a:schemeClr val="dk1"/>
            </a:lnRef>
            <a:fillRef idx="0">
              <a:schemeClr val="dk1"/>
            </a:fillRef>
            <a:effectRef idx="0">
              <a:schemeClr val="dk1"/>
            </a:effectRef>
            <a:fontRef idx="minor">
              <a:schemeClr val="tx1"/>
            </a:fontRef>
          </p:style>
        </p:cxnSp>
        <p:cxnSp>
          <p:nvCxnSpPr>
            <p:cNvPr id="15" name="직선 연결선 14"/>
            <p:cNvCxnSpPr/>
            <p:nvPr/>
          </p:nvCxnSpPr>
          <p:spPr>
            <a:xfrm>
              <a:off x="8137467" y="4488875"/>
              <a:ext cx="0" cy="771896"/>
            </a:xfrm>
            <a:prstGeom prst="line">
              <a:avLst/>
            </a:prstGeom>
          </p:spPr>
          <p:style>
            <a:lnRef idx="1">
              <a:schemeClr val="dk1"/>
            </a:lnRef>
            <a:fillRef idx="0">
              <a:schemeClr val="dk1"/>
            </a:fillRef>
            <a:effectRef idx="0">
              <a:schemeClr val="dk1"/>
            </a:effectRef>
            <a:fontRef idx="minor">
              <a:schemeClr val="tx1"/>
            </a:fontRef>
          </p:style>
        </p:cxnSp>
        <p:sp>
          <p:nvSpPr>
            <p:cNvPr id="16" name="직사각형 15"/>
            <p:cNvSpPr/>
            <p:nvPr/>
          </p:nvSpPr>
          <p:spPr>
            <a:xfrm>
              <a:off x="5944457" y="5612837"/>
              <a:ext cx="2110836" cy="6634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[32:0] REG[0:127] (BRAM inference)</a:t>
              </a:r>
            </a:p>
          </p:txBody>
        </p:sp>
        <p:cxnSp>
          <p:nvCxnSpPr>
            <p:cNvPr id="17" name="직선 연결선 16"/>
            <p:cNvCxnSpPr/>
            <p:nvPr/>
          </p:nvCxnSpPr>
          <p:spPr>
            <a:xfrm>
              <a:off x="4449986" y="5769429"/>
              <a:ext cx="1494471" cy="0"/>
            </a:xfrm>
            <a:prstGeom prst="line">
              <a:avLst/>
            </a:prstGeom>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4528859" y="5420487"/>
              <a:ext cx="872440" cy="36933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ADDR</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19" name="직선 연결선 18"/>
            <p:cNvCxnSpPr/>
            <p:nvPr/>
          </p:nvCxnSpPr>
          <p:spPr>
            <a:xfrm>
              <a:off x="4449986" y="6170654"/>
              <a:ext cx="1494471"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4785761" y="5821712"/>
              <a:ext cx="615538" cy="36933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DIN</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21" name="직선 연결선 20"/>
            <p:cNvCxnSpPr/>
            <p:nvPr/>
          </p:nvCxnSpPr>
          <p:spPr>
            <a:xfrm>
              <a:off x="7444047" y="4096989"/>
              <a:ext cx="0" cy="1508164"/>
            </a:xfrm>
            <a:prstGeom prst="line">
              <a:avLst/>
            </a:prstGeom>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6678388" y="5259061"/>
              <a:ext cx="821377" cy="36933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DOUT</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23" name="직선 연결선 22"/>
            <p:cNvCxnSpPr/>
            <p:nvPr/>
          </p:nvCxnSpPr>
          <p:spPr>
            <a:xfrm>
              <a:off x="7444047" y="4096989"/>
              <a:ext cx="1310048" cy="0"/>
            </a:xfrm>
            <a:prstGeom prst="line">
              <a:avLst/>
            </a:prstGeom>
          </p:spPr>
          <p:style>
            <a:lnRef idx="1">
              <a:schemeClr val="dk1"/>
            </a:lnRef>
            <a:fillRef idx="0">
              <a:schemeClr val="dk1"/>
            </a:fillRef>
            <a:effectRef idx="0">
              <a:schemeClr val="dk1"/>
            </a:effectRef>
            <a:fontRef idx="minor">
              <a:schemeClr val="tx1"/>
            </a:fontRef>
          </p:style>
        </p:cxnSp>
        <p:cxnSp>
          <p:nvCxnSpPr>
            <p:cNvPr id="24" name="직선 연결선 23"/>
            <p:cNvCxnSpPr/>
            <p:nvPr/>
          </p:nvCxnSpPr>
          <p:spPr>
            <a:xfrm>
              <a:off x="8137467" y="4488875"/>
              <a:ext cx="616628" cy="0"/>
            </a:xfrm>
            <a:prstGeom prst="line">
              <a:avLst/>
            </a:prstGeom>
          </p:spPr>
          <p:style>
            <a:lnRef idx="1">
              <a:schemeClr val="dk1"/>
            </a:lnRef>
            <a:fillRef idx="0">
              <a:schemeClr val="dk1"/>
            </a:fillRef>
            <a:effectRef idx="0">
              <a:schemeClr val="dk1"/>
            </a:effectRef>
            <a:fontRef idx="minor">
              <a:schemeClr val="tx1"/>
            </a:fontRef>
          </p:style>
        </p:cxnSp>
        <p:sp>
          <p:nvSpPr>
            <p:cNvPr id="25" name="직사각형 24"/>
            <p:cNvSpPr/>
            <p:nvPr/>
          </p:nvSpPr>
          <p:spPr>
            <a:xfrm>
              <a:off x="6256914" y="2457814"/>
              <a:ext cx="1100938" cy="7274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CTRL</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26" name="직선 연결선 25"/>
            <p:cNvCxnSpPr/>
            <p:nvPr/>
          </p:nvCxnSpPr>
          <p:spPr>
            <a:xfrm>
              <a:off x="7357852" y="2976650"/>
              <a:ext cx="1066800" cy="0"/>
            </a:xfrm>
            <a:prstGeom prst="line">
              <a:avLst/>
            </a:prstGeom>
          </p:spPr>
          <p:style>
            <a:lnRef idx="1">
              <a:schemeClr val="dk1"/>
            </a:lnRef>
            <a:fillRef idx="0">
              <a:schemeClr val="dk1"/>
            </a:fillRef>
            <a:effectRef idx="0">
              <a:schemeClr val="dk1"/>
            </a:effectRef>
            <a:fontRef idx="minor">
              <a:schemeClr val="tx1"/>
            </a:fontRef>
          </p:style>
        </p:cxnSp>
        <p:cxnSp>
          <p:nvCxnSpPr>
            <p:cNvPr id="27" name="직선 연결선 26"/>
            <p:cNvCxnSpPr/>
            <p:nvPr/>
          </p:nvCxnSpPr>
          <p:spPr>
            <a:xfrm>
              <a:off x="8434647" y="2988347"/>
              <a:ext cx="0" cy="387414"/>
            </a:xfrm>
            <a:prstGeom prst="line">
              <a:avLst/>
            </a:prstGeom>
          </p:spPr>
          <p:style>
            <a:lnRef idx="1">
              <a:schemeClr val="dk1"/>
            </a:lnRef>
            <a:fillRef idx="0">
              <a:schemeClr val="dk1"/>
            </a:fillRef>
            <a:effectRef idx="0">
              <a:schemeClr val="dk1"/>
            </a:effectRef>
            <a:fontRef idx="minor">
              <a:schemeClr val="tx1"/>
            </a:fontRef>
          </p:style>
        </p:cxnSp>
        <p:sp>
          <p:nvSpPr>
            <p:cNvPr id="28" name="직사각형 27"/>
            <p:cNvSpPr/>
            <p:nvPr/>
          </p:nvSpPr>
          <p:spPr>
            <a:xfrm>
              <a:off x="446088" y="4384118"/>
              <a:ext cx="1231707" cy="22107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TRUE DP</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BRAM</a:t>
              </a:r>
            </a:p>
          </p:txBody>
        </p:sp>
        <p:cxnSp>
          <p:nvCxnSpPr>
            <p:cNvPr id="29" name="직선 연결선 28"/>
            <p:cNvCxnSpPr/>
            <p:nvPr/>
          </p:nvCxnSpPr>
          <p:spPr>
            <a:xfrm>
              <a:off x="10933216" y="3798126"/>
              <a:ext cx="598713" cy="0"/>
            </a:xfrm>
            <a:prstGeom prst="line">
              <a:avLst/>
            </a:prstGeom>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8484921" y="4151702"/>
              <a:ext cx="332510" cy="36933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C</a:t>
              </a: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1" name="TextBox 30"/>
            <p:cNvSpPr txBox="1"/>
            <p:nvPr/>
          </p:nvSpPr>
          <p:spPr>
            <a:xfrm>
              <a:off x="8496701" y="3733644"/>
              <a:ext cx="332510" cy="36933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B</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32" name="직선 연결선 31"/>
            <p:cNvCxnSpPr/>
            <p:nvPr/>
          </p:nvCxnSpPr>
          <p:spPr>
            <a:xfrm>
              <a:off x="5995059" y="3699165"/>
              <a:ext cx="2759036" cy="0"/>
            </a:xfrm>
            <a:prstGeom prst="line">
              <a:avLst/>
            </a:prstGeom>
          </p:spPr>
          <p:style>
            <a:lnRef idx="1">
              <a:schemeClr val="dk1"/>
            </a:lnRef>
            <a:fillRef idx="0">
              <a:schemeClr val="dk1"/>
            </a:fillRef>
            <a:effectRef idx="0">
              <a:schemeClr val="dk1"/>
            </a:effectRef>
            <a:fontRef idx="minor">
              <a:schemeClr val="tx1"/>
            </a:fontRef>
          </p:style>
        </p:cxnSp>
        <p:sp>
          <p:nvSpPr>
            <p:cNvPr id="33" name="직사각형 32"/>
            <p:cNvSpPr/>
            <p:nvPr/>
          </p:nvSpPr>
          <p:spPr>
            <a:xfrm>
              <a:off x="8306694" y="3375761"/>
              <a:ext cx="255218" cy="13167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4" name="TextBox 33"/>
            <p:cNvSpPr txBox="1"/>
            <p:nvPr/>
          </p:nvSpPr>
          <p:spPr>
            <a:xfrm>
              <a:off x="8494618" y="3349818"/>
              <a:ext cx="332510" cy="36933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A</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35" name="직선 연결선 34"/>
            <p:cNvCxnSpPr/>
            <p:nvPr/>
          </p:nvCxnSpPr>
          <p:spPr>
            <a:xfrm>
              <a:off x="5995059" y="2908046"/>
              <a:ext cx="0" cy="811104"/>
            </a:xfrm>
            <a:prstGeom prst="line">
              <a:avLst/>
            </a:prstGeom>
          </p:spPr>
          <p:style>
            <a:lnRef idx="1">
              <a:schemeClr val="dk1"/>
            </a:lnRef>
            <a:fillRef idx="0">
              <a:schemeClr val="dk1"/>
            </a:fillRef>
            <a:effectRef idx="0">
              <a:schemeClr val="dk1"/>
            </a:effectRef>
            <a:fontRef idx="minor">
              <a:schemeClr val="tx1"/>
            </a:fontRef>
          </p:style>
        </p:cxnSp>
        <p:cxnSp>
          <p:nvCxnSpPr>
            <p:cNvPr id="36" name="직선 연결선 35"/>
            <p:cNvCxnSpPr/>
            <p:nvPr/>
          </p:nvCxnSpPr>
          <p:spPr>
            <a:xfrm>
              <a:off x="5011985" y="3080515"/>
              <a:ext cx="290598" cy="0"/>
            </a:xfrm>
            <a:prstGeom prst="line">
              <a:avLst/>
            </a:prstGeom>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4324034" y="2364993"/>
              <a:ext cx="821377" cy="36933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DOUT</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38" name="직선 연결선 37"/>
            <p:cNvCxnSpPr/>
            <p:nvPr/>
          </p:nvCxnSpPr>
          <p:spPr>
            <a:xfrm>
              <a:off x="7378981" y="2624150"/>
              <a:ext cx="3391938" cy="0"/>
            </a:xfrm>
            <a:prstGeom prst="line">
              <a:avLst/>
            </a:prstGeom>
          </p:spPr>
          <p:style>
            <a:lnRef idx="1">
              <a:schemeClr val="dk1"/>
            </a:lnRef>
            <a:fillRef idx="0">
              <a:schemeClr val="dk1"/>
            </a:fillRef>
            <a:effectRef idx="0">
              <a:schemeClr val="dk1"/>
            </a:effectRef>
            <a:fontRef idx="minor">
              <a:schemeClr val="tx1"/>
            </a:fontRef>
          </p:style>
        </p:cxnSp>
        <p:cxnSp>
          <p:nvCxnSpPr>
            <p:cNvPr id="39" name="직선 연결선 38"/>
            <p:cNvCxnSpPr/>
            <p:nvPr/>
          </p:nvCxnSpPr>
          <p:spPr>
            <a:xfrm>
              <a:off x="10770919" y="2631771"/>
              <a:ext cx="0" cy="984266"/>
            </a:xfrm>
            <a:prstGeom prst="line">
              <a:avLst/>
            </a:prstGeom>
          </p:spPr>
          <p:style>
            <a:lnRef idx="1">
              <a:schemeClr val="dk1"/>
            </a:lnRef>
            <a:fillRef idx="0">
              <a:schemeClr val="dk1"/>
            </a:fillRef>
            <a:effectRef idx="0">
              <a:schemeClr val="dk1"/>
            </a:effectRef>
            <a:fontRef idx="minor">
              <a:schemeClr val="tx1"/>
            </a:fontRef>
          </p:style>
        </p:cxnSp>
        <p:sp>
          <p:nvSpPr>
            <p:cNvPr id="40" name="TextBox 39"/>
            <p:cNvSpPr txBox="1"/>
            <p:nvPr/>
          </p:nvSpPr>
          <p:spPr>
            <a:xfrm rot="16200000">
              <a:off x="3329458" y="3906388"/>
              <a:ext cx="822965" cy="36933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ADDR</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1" name="직사각형 40"/>
            <p:cNvSpPr/>
            <p:nvPr/>
          </p:nvSpPr>
          <p:spPr>
            <a:xfrm>
              <a:off x="3349048" y="4767942"/>
              <a:ext cx="1100938" cy="15828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FSM</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2" name="직사각형 41"/>
            <p:cNvSpPr/>
            <p:nvPr/>
          </p:nvSpPr>
          <p:spPr>
            <a:xfrm>
              <a:off x="2891154" y="2753166"/>
              <a:ext cx="2110836" cy="6634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[32:0] REG[0:127] (BRAM inference)</a:t>
              </a:r>
            </a:p>
          </p:txBody>
        </p:sp>
        <p:cxnSp>
          <p:nvCxnSpPr>
            <p:cNvPr id="43" name="직선 연결선 42"/>
            <p:cNvCxnSpPr/>
            <p:nvPr/>
          </p:nvCxnSpPr>
          <p:spPr>
            <a:xfrm>
              <a:off x="3580463" y="3414168"/>
              <a:ext cx="0" cy="1351305"/>
            </a:xfrm>
            <a:prstGeom prst="line">
              <a:avLst/>
            </a:prstGeom>
          </p:spPr>
          <p:style>
            <a:lnRef idx="1">
              <a:schemeClr val="dk1"/>
            </a:lnRef>
            <a:fillRef idx="0">
              <a:schemeClr val="dk1"/>
            </a:fillRef>
            <a:effectRef idx="0">
              <a:schemeClr val="dk1"/>
            </a:effectRef>
            <a:fontRef idx="minor">
              <a:schemeClr val="tx1"/>
            </a:fontRef>
          </p:style>
        </p:cxnSp>
        <p:sp>
          <p:nvSpPr>
            <p:cNvPr id="44" name="왼쪽/오른쪽 화살표 43"/>
            <p:cNvSpPr/>
            <p:nvPr/>
          </p:nvSpPr>
          <p:spPr>
            <a:xfrm>
              <a:off x="1691045" y="5323059"/>
              <a:ext cx="1633551" cy="399029"/>
            </a:xfrm>
            <a:prstGeom prst="leftRightArrow">
              <a:avLst>
                <a:gd name="adj1" fmla="val 38005"/>
                <a:gd name="adj2" fmla="val 54420"/>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5" name="TextBox 44"/>
            <p:cNvSpPr txBox="1"/>
            <p:nvPr/>
          </p:nvSpPr>
          <p:spPr>
            <a:xfrm>
              <a:off x="1797003" y="4858346"/>
              <a:ext cx="1344220" cy="64633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BRAM</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INTERFACE</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6" name="직사각형 45"/>
            <p:cNvSpPr/>
            <p:nvPr/>
          </p:nvSpPr>
          <p:spPr>
            <a:xfrm>
              <a:off x="8760475" y="5082523"/>
              <a:ext cx="1755569" cy="3291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Shift(16)</a:t>
              </a:r>
            </a:p>
          </p:txBody>
        </p:sp>
        <p:sp>
          <p:nvSpPr>
            <p:cNvPr id="47" name="직사각형 46"/>
            <p:cNvSpPr/>
            <p:nvPr/>
          </p:nvSpPr>
          <p:spPr>
            <a:xfrm>
              <a:off x="437132" y="1882968"/>
              <a:ext cx="1231707" cy="22107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PS</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solidFill>
                    <a:prstClr val="black"/>
                  </a:solidFill>
                  <a:latin typeface="맑은 고딕" panose="020F0502020204030204"/>
                  <a:ea typeface="맑은 고딕" panose="020B0503020000020004" pitchFamily="34" charset="-127"/>
                </a:rPr>
                <a:t>(ARM)</a:t>
              </a:r>
              <a:endPar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8" name="왼쪽/오른쪽 화살표 47"/>
            <p:cNvSpPr/>
            <p:nvPr/>
          </p:nvSpPr>
          <p:spPr>
            <a:xfrm rot="2075500">
              <a:off x="1526249" y="4198801"/>
              <a:ext cx="1978923" cy="399029"/>
            </a:xfrm>
            <a:prstGeom prst="leftRightArrow">
              <a:avLst>
                <a:gd name="adj1" fmla="val 38005"/>
                <a:gd name="adj2" fmla="val 54420"/>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49" name="TextBox 48"/>
            <p:cNvSpPr txBox="1"/>
            <p:nvPr/>
          </p:nvSpPr>
          <p:spPr>
            <a:xfrm rot="2024485">
              <a:off x="2067094" y="3729385"/>
              <a:ext cx="1344220" cy="64633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AXI_SLAVE INTERFACE</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50" name="직선 연결선 49"/>
            <p:cNvCxnSpPr/>
            <p:nvPr/>
          </p:nvCxnSpPr>
          <p:spPr>
            <a:xfrm>
              <a:off x="4136624" y="4208655"/>
              <a:ext cx="0" cy="553150"/>
            </a:xfrm>
            <a:prstGeom prst="line">
              <a:avLst/>
            </a:prstGeom>
          </p:spPr>
          <p:style>
            <a:lnRef idx="1">
              <a:schemeClr val="dk1"/>
            </a:lnRef>
            <a:fillRef idx="0">
              <a:schemeClr val="dk1"/>
            </a:fillRef>
            <a:effectRef idx="0">
              <a:schemeClr val="dk1"/>
            </a:effectRef>
            <a:fontRef idx="minor">
              <a:schemeClr val="tx1"/>
            </a:fontRef>
          </p:style>
        </p:cxnSp>
        <p:sp>
          <p:nvSpPr>
            <p:cNvPr id="51" name="사다리꼴 50"/>
            <p:cNvSpPr/>
            <p:nvPr/>
          </p:nvSpPr>
          <p:spPr>
            <a:xfrm>
              <a:off x="3967723" y="3909153"/>
              <a:ext cx="676894" cy="285008"/>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52" name="직선 연결선 51"/>
            <p:cNvCxnSpPr/>
            <p:nvPr/>
          </p:nvCxnSpPr>
          <p:spPr>
            <a:xfrm>
              <a:off x="4446725" y="4208655"/>
              <a:ext cx="0" cy="293882"/>
            </a:xfrm>
            <a:prstGeom prst="line">
              <a:avLst/>
            </a:prstGeom>
          </p:spPr>
          <p:style>
            <a:lnRef idx="1">
              <a:schemeClr val="dk1"/>
            </a:lnRef>
            <a:fillRef idx="0">
              <a:schemeClr val="dk1"/>
            </a:fillRef>
            <a:effectRef idx="0">
              <a:schemeClr val="dk1"/>
            </a:effectRef>
            <a:fontRef idx="minor">
              <a:schemeClr val="tx1"/>
            </a:fontRef>
          </p:style>
        </p:cxnSp>
        <p:cxnSp>
          <p:nvCxnSpPr>
            <p:cNvPr id="53" name="직선 연결선 52"/>
            <p:cNvCxnSpPr/>
            <p:nvPr/>
          </p:nvCxnSpPr>
          <p:spPr>
            <a:xfrm>
              <a:off x="4446725" y="4498579"/>
              <a:ext cx="339036" cy="0"/>
            </a:xfrm>
            <a:prstGeom prst="line">
              <a:avLst/>
            </a:prstGeom>
          </p:spPr>
          <p:style>
            <a:lnRef idx="1">
              <a:schemeClr val="dk1"/>
            </a:lnRef>
            <a:fillRef idx="0">
              <a:schemeClr val="dk1"/>
            </a:fillRef>
            <a:effectRef idx="0">
              <a:schemeClr val="dk1"/>
            </a:effectRef>
            <a:fontRef idx="minor">
              <a:schemeClr val="tx1"/>
            </a:fontRef>
          </p:style>
        </p:cxnSp>
        <p:sp>
          <p:nvSpPr>
            <p:cNvPr id="54" name="직사각형 53"/>
            <p:cNvSpPr/>
            <p:nvPr/>
          </p:nvSpPr>
          <p:spPr>
            <a:xfrm>
              <a:off x="4781424" y="4217706"/>
              <a:ext cx="331619" cy="648321"/>
            </a:xfrm>
            <a:prstGeom prst="rect">
              <a:avLst/>
            </a:prstGeom>
          </p:spPr>
          <p:style>
            <a:lnRef idx="2">
              <a:schemeClr val="dk1"/>
            </a:lnRef>
            <a:fillRef idx="1">
              <a:schemeClr val="lt1"/>
            </a:fillRef>
            <a:effectRef idx="0">
              <a:schemeClr val="dk1"/>
            </a:effectRef>
            <a:fontRef idx="minor">
              <a:schemeClr val="dk1"/>
            </a:fontRef>
          </p:style>
          <p:txBody>
            <a:bodyPr vert="vert27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OUT</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55" name="직사각형 54"/>
            <p:cNvSpPr/>
            <p:nvPr/>
          </p:nvSpPr>
          <p:spPr>
            <a:xfrm>
              <a:off x="11497195" y="3503381"/>
              <a:ext cx="331619" cy="648321"/>
            </a:xfrm>
            <a:prstGeom prst="rect">
              <a:avLst/>
            </a:prstGeom>
          </p:spPr>
          <p:style>
            <a:lnRef idx="2">
              <a:schemeClr val="dk1"/>
            </a:lnRef>
            <a:fillRef idx="1">
              <a:schemeClr val="lt1"/>
            </a:fillRef>
            <a:effectRef idx="0">
              <a:schemeClr val="dk1"/>
            </a:effectRef>
            <a:fontRef idx="minor">
              <a:schemeClr val="dk1"/>
            </a:fontRef>
          </p:style>
          <p:txBody>
            <a:bodyPr vert="vert27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OUT</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56" name="직선 연결선 55"/>
            <p:cNvCxnSpPr/>
            <p:nvPr/>
          </p:nvCxnSpPr>
          <p:spPr>
            <a:xfrm>
              <a:off x="4306170" y="3434826"/>
              <a:ext cx="0" cy="450891"/>
            </a:xfrm>
            <a:prstGeom prst="line">
              <a:avLst/>
            </a:prstGeom>
          </p:spPr>
          <p:style>
            <a:lnRef idx="1">
              <a:schemeClr val="dk1"/>
            </a:lnRef>
            <a:fillRef idx="0">
              <a:schemeClr val="dk1"/>
            </a:fillRef>
            <a:effectRef idx="0">
              <a:schemeClr val="dk1"/>
            </a:effectRef>
            <a:fontRef idx="minor">
              <a:schemeClr val="tx1"/>
            </a:fontRef>
          </p:style>
        </p:cxnSp>
        <p:sp>
          <p:nvSpPr>
            <p:cNvPr id="57" name="TextBox 56"/>
            <p:cNvSpPr txBox="1"/>
            <p:nvPr/>
          </p:nvSpPr>
          <p:spPr>
            <a:xfrm rot="16200000">
              <a:off x="4142622" y="3478229"/>
              <a:ext cx="614728" cy="369332"/>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DIN</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58" name="사다리꼴 57"/>
            <p:cNvSpPr/>
            <p:nvPr/>
          </p:nvSpPr>
          <p:spPr>
            <a:xfrm rot="16200000">
              <a:off x="4916636" y="2941977"/>
              <a:ext cx="676894" cy="285008"/>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cxnSp>
          <p:nvCxnSpPr>
            <p:cNvPr id="59" name="직선 연결선 58"/>
            <p:cNvCxnSpPr/>
            <p:nvPr/>
          </p:nvCxnSpPr>
          <p:spPr>
            <a:xfrm>
              <a:off x="5397587" y="2908046"/>
              <a:ext cx="597472" cy="0"/>
            </a:xfrm>
            <a:prstGeom prst="line">
              <a:avLst/>
            </a:prstGeom>
          </p:spPr>
          <p:style>
            <a:lnRef idx="1">
              <a:schemeClr val="dk1"/>
            </a:lnRef>
            <a:fillRef idx="0">
              <a:schemeClr val="dk1"/>
            </a:fillRef>
            <a:effectRef idx="0">
              <a:schemeClr val="dk1"/>
            </a:effectRef>
            <a:fontRef idx="minor">
              <a:schemeClr val="tx1"/>
            </a:fontRef>
          </p:style>
        </p:cxnSp>
        <p:cxnSp>
          <p:nvCxnSpPr>
            <p:cNvPr id="60" name="직선 연결선 59"/>
            <p:cNvCxnSpPr/>
            <p:nvPr/>
          </p:nvCxnSpPr>
          <p:spPr>
            <a:xfrm>
              <a:off x="5407483" y="3250451"/>
              <a:ext cx="160195" cy="0"/>
            </a:xfrm>
            <a:prstGeom prst="line">
              <a:avLst/>
            </a:prstGeom>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5567678" y="3266778"/>
              <a:ext cx="0" cy="1766543"/>
            </a:xfrm>
            <a:prstGeom prst="line">
              <a:avLst/>
            </a:prstGeom>
          </p:spPr>
          <p:style>
            <a:lnRef idx="1">
              <a:schemeClr val="dk1"/>
            </a:lnRef>
            <a:fillRef idx="0">
              <a:schemeClr val="dk1"/>
            </a:fillRef>
            <a:effectRef idx="0">
              <a:schemeClr val="dk1"/>
            </a:effectRef>
            <a:fontRef idx="minor">
              <a:schemeClr val="tx1"/>
            </a:fontRef>
          </p:style>
        </p:cxnSp>
        <p:cxnSp>
          <p:nvCxnSpPr>
            <p:cNvPr id="62" name="직선 연결선 61"/>
            <p:cNvCxnSpPr/>
            <p:nvPr/>
          </p:nvCxnSpPr>
          <p:spPr>
            <a:xfrm>
              <a:off x="4465134" y="5033321"/>
              <a:ext cx="1102544" cy="0"/>
            </a:xfrm>
            <a:prstGeom prst="line">
              <a:avLst/>
            </a:prstGeom>
          </p:spPr>
          <p:style>
            <a:lnRef idx="1">
              <a:schemeClr val="dk1"/>
            </a:lnRef>
            <a:fillRef idx="0">
              <a:schemeClr val="dk1"/>
            </a:fillRef>
            <a:effectRef idx="0">
              <a:schemeClr val="dk1"/>
            </a:effectRef>
            <a:fontRef idx="minor">
              <a:schemeClr val="tx1"/>
            </a:fontRef>
          </p:style>
        </p:cxnSp>
        <p:cxnSp>
          <p:nvCxnSpPr>
            <p:cNvPr id="63" name="직선 연결선 62"/>
            <p:cNvCxnSpPr/>
            <p:nvPr/>
          </p:nvCxnSpPr>
          <p:spPr>
            <a:xfrm>
              <a:off x="4450718" y="5247076"/>
              <a:ext cx="2009459"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64" name="직사각형 63"/>
            <p:cNvSpPr/>
            <p:nvPr/>
          </p:nvSpPr>
          <p:spPr>
            <a:xfrm>
              <a:off x="2550350" y="6006378"/>
              <a:ext cx="1443500" cy="5157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COUNTER</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65" name="TextBox 64"/>
            <p:cNvSpPr txBox="1"/>
            <p:nvPr/>
          </p:nvSpPr>
          <p:spPr>
            <a:xfrm>
              <a:off x="5933704" y="4608430"/>
              <a:ext cx="845920" cy="646331"/>
            </a:xfrm>
            <a:prstGeom prst="rect">
              <a:avLst/>
            </a:prstGeom>
            <a:noFill/>
          </p:spPr>
          <p:txBody>
            <a:bodyPr wrap="square"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2-cyc</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RESET</a:t>
              </a: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grpSp>
      <p:sp>
        <p:nvSpPr>
          <p:cNvPr id="3" name="직사각형 2"/>
          <p:cNvSpPr/>
          <p:nvPr/>
        </p:nvSpPr>
        <p:spPr>
          <a:xfrm>
            <a:off x="8754095" y="3142729"/>
            <a:ext cx="1761949" cy="1655061"/>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2" name="TextBox 1">
            <a:extLst>
              <a:ext uri="{FF2B5EF4-FFF2-40B4-BE49-F238E27FC236}">
                <a16:creationId xmlns:a16="http://schemas.microsoft.com/office/drawing/2014/main" id="{FFE3B2BF-95ED-F84B-8CF4-969EEB922690}"/>
              </a:ext>
            </a:extLst>
          </p:cNvPr>
          <p:cNvSpPr txBox="1"/>
          <p:nvPr/>
        </p:nvSpPr>
        <p:spPr>
          <a:xfrm>
            <a:off x="6523570" y="1040322"/>
            <a:ext cx="686406"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28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34" charset="-127"/>
                <a:cs typeface="Calibri" panose="020F0502020204030204" pitchFamily="34" charset="0"/>
              </a:rPr>
              <a:t>W5</a:t>
            </a:r>
            <a:endParaRPr kumimoji="1" lang="ko-KR" altLang="en-US" sz="28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34" charset="-127"/>
              <a:cs typeface="Calibri" panose="020F0502020204030204" pitchFamily="34" charset="0"/>
            </a:endParaRPr>
          </a:p>
        </p:txBody>
      </p:sp>
      <p:sp>
        <p:nvSpPr>
          <p:cNvPr id="66" name="TextBox 65">
            <a:extLst>
              <a:ext uri="{FF2B5EF4-FFF2-40B4-BE49-F238E27FC236}">
                <a16:creationId xmlns:a16="http://schemas.microsoft.com/office/drawing/2014/main" id="{5F345946-989D-C445-8920-07F332D94F96}"/>
              </a:ext>
            </a:extLst>
          </p:cNvPr>
          <p:cNvSpPr txBox="1"/>
          <p:nvPr/>
        </p:nvSpPr>
        <p:spPr>
          <a:xfrm>
            <a:off x="8494618" y="1865599"/>
            <a:ext cx="686406"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28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34" charset="-127"/>
                <a:cs typeface="Calibri" panose="020F0502020204030204" pitchFamily="34" charset="0"/>
              </a:rPr>
              <a:t>W4</a:t>
            </a:r>
            <a:endParaRPr kumimoji="1" lang="ko-KR" altLang="en-US" sz="28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34" charset="-127"/>
              <a:cs typeface="Calibri" panose="020F0502020204030204" pitchFamily="34" charset="0"/>
            </a:endParaRPr>
          </a:p>
        </p:txBody>
      </p:sp>
      <p:sp>
        <p:nvSpPr>
          <p:cNvPr id="67" name="TextBox 66">
            <a:extLst>
              <a:ext uri="{FF2B5EF4-FFF2-40B4-BE49-F238E27FC236}">
                <a16:creationId xmlns:a16="http://schemas.microsoft.com/office/drawing/2014/main" id="{E7BD64D3-ACA4-A04C-A686-64D27ADCA609}"/>
              </a:ext>
            </a:extLst>
          </p:cNvPr>
          <p:cNvSpPr txBox="1"/>
          <p:nvPr/>
        </p:nvSpPr>
        <p:spPr>
          <a:xfrm>
            <a:off x="8962841" y="3084481"/>
            <a:ext cx="1367682"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28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34" charset="-127"/>
                <a:cs typeface="Calibri" panose="020F0502020204030204" pitchFamily="34" charset="0"/>
              </a:rPr>
              <a:t>W2~W3</a:t>
            </a:r>
            <a:endParaRPr kumimoji="1" lang="ko-KR" altLang="en-US" sz="28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34" charset="-127"/>
              <a:cs typeface="Calibri" panose="020F0502020204030204" pitchFamily="34" charset="0"/>
            </a:endParaRPr>
          </a:p>
        </p:txBody>
      </p:sp>
    </p:spTree>
    <p:extLst>
      <p:ext uri="{BB962C8B-B14F-4D97-AF65-F5344CB8AC3E}">
        <p14:creationId xmlns:p14="http://schemas.microsoft.com/office/powerpoint/2010/main" val="2918095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16B6B6-FE6C-1F40-95CE-2F91C2B64810}"/>
              </a:ext>
            </a:extLst>
          </p:cNvPr>
          <p:cNvSpPr>
            <a:spLocks noGrp="1"/>
          </p:cNvSpPr>
          <p:nvPr>
            <p:ph type="title"/>
          </p:nvPr>
        </p:nvSpPr>
        <p:spPr/>
        <p:txBody>
          <a:bodyPr/>
          <a:lstStyle/>
          <a:p>
            <a:r>
              <a:rPr kumimoji="1" lang="en-US" altLang="ko-KR" dirty="0"/>
              <a:t>Weekly Schedule</a:t>
            </a:r>
            <a:endParaRPr kumimoji="1" lang="ko-KR" altLang="en-US" dirty="0"/>
          </a:p>
        </p:txBody>
      </p:sp>
      <p:sp>
        <p:nvSpPr>
          <p:cNvPr id="3" name="내용 개체 틀 2">
            <a:extLst>
              <a:ext uri="{FF2B5EF4-FFF2-40B4-BE49-F238E27FC236}">
                <a16:creationId xmlns:a16="http://schemas.microsoft.com/office/drawing/2014/main" id="{B48DD35E-4AB2-FB45-B847-A16292DA41C2}"/>
              </a:ext>
            </a:extLst>
          </p:cNvPr>
          <p:cNvSpPr>
            <a:spLocks noGrp="1"/>
          </p:cNvSpPr>
          <p:nvPr>
            <p:ph idx="1"/>
          </p:nvPr>
        </p:nvSpPr>
        <p:spPr>
          <a:xfrm>
            <a:off x="838200" y="1825624"/>
            <a:ext cx="10844814" cy="4816475"/>
          </a:xfrm>
        </p:spPr>
        <p:txBody>
          <a:bodyPr>
            <a:normAutofit/>
          </a:bodyPr>
          <a:lstStyle/>
          <a:p>
            <a:r>
              <a:rPr lang="en-US" altLang="ko-KR" sz="1600" dirty="0"/>
              <a:t>W1 17 Application (deep learning on FPGA)/SW app (MNIST/CIFAR)</a:t>
            </a:r>
          </a:p>
          <a:p>
            <a:r>
              <a:rPr lang="en-US" altLang="ko-KR" sz="1600" dirty="0">
                <a:solidFill>
                  <a:srgbClr val="0070C0"/>
                </a:solidFill>
              </a:rPr>
              <a:t>W2 25 Verilog 1 Basics/</a:t>
            </a:r>
            <a:r>
              <a:rPr lang="en-US" altLang="ko-KR" sz="1600" dirty="0" err="1">
                <a:solidFill>
                  <a:srgbClr val="0070C0"/>
                </a:solidFill>
              </a:rPr>
              <a:t>Vivado</a:t>
            </a:r>
            <a:r>
              <a:rPr lang="en-US" altLang="ko-KR" sz="1600" dirty="0">
                <a:solidFill>
                  <a:srgbClr val="0070C0"/>
                </a:solidFill>
              </a:rPr>
              <a:t> tutorial (verification level of HW design)   </a:t>
            </a:r>
          </a:p>
          <a:p>
            <a:r>
              <a:rPr lang="en-US" altLang="ko-KR" sz="1600" dirty="0">
                <a:solidFill>
                  <a:srgbClr val="0070C0"/>
                </a:solidFill>
              </a:rPr>
              <a:t>W3 31 Verilog 2</a:t>
            </a:r>
            <a:r>
              <a:rPr lang="ko-KR" altLang="en-US" sz="1600" dirty="0">
                <a:solidFill>
                  <a:srgbClr val="0070C0"/>
                </a:solidFill>
              </a:rPr>
              <a:t> </a:t>
            </a:r>
            <a:r>
              <a:rPr lang="en-US" altLang="ko-KR" sz="1600" dirty="0">
                <a:solidFill>
                  <a:srgbClr val="0070C0"/>
                </a:solidFill>
              </a:rPr>
              <a:t>Combinational circuits (Video pre-view homework</a:t>
            </a:r>
            <a:r>
              <a:rPr lang="ko-KR" altLang="en-US" sz="1600" dirty="0">
                <a:solidFill>
                  <a:srgbClr val="0070C0"/>
                </a:solidFill>
              </a:rPr>
              <a:t> </a:t>
            </a:r>
            <a:r>
              <a:rPr lang="en-US" altLang="ko-KR" sz="1600" dirty="0">
                <a:solidFill>
                  <a:srgbClr val="0070C0"/>
                </a:solidFill>
              </a:rPr>
              <a:t>+ TA Q&amp;A)/Simple adder using </a:t>
            </a:r>
            <a:r>
              <a:rPr lang="en-US" altLang="ko-KR" sz="1600" dirty="0" err="1">
                <a:solidFill>
                  <a:srgbClr val="0070C0"/>
                </a:solidFill>
              </a:rPr>
              <a:t>dsp</a:t>
            </a:r>
            <a:r>
              <a:rPr lang="en-US" altLang="ko-KR" sz="1600" dirty="0">
                <a:solidFill>
                  <a:srgbClr val="0070C0"/>
                </a:solidFill>
              </a:rPr>
              <a:t> (V+V, Verilog intro)</a:t>
            </a:r>
          </a:p>
          <a:p>
            <a:r>
              <a:rPr lang="en-US" altLang="ko-KR" sz="1600" dirty="0">
                <a:solidFill>
                  <a:srgbClr val="0070C0"/>
                </a:solidFill>
              </a:rPr>
              <a:t>W4 4/7 Verilog 3 Sequential circuits/V*V processing element (PE) design 1</a:t>
            </a:r>
          </a:p>
          <a:p>
            <a:r>
              <a:rPr lang="en-US" altLang="ko-KR" sz="1600" dirty="0">
                <a:solidFill>
                  <a:srgbClr val="0070C0"/>
                </a:solidFill>
              </a:rPr>
              <a:t>W5 14 Verilog 4 Design example &amp; synthesizable code/V*V processing element (PE) design 2</a:t>
            </a:r>
          </a:p>
          <a:p>
            <a:r>
              <a:rPr lang="en-US" altLang="ko-KR" sz="1600" dirty="0"/>
              <a:t>W6 21 Intro to Zynq &amp; MV accelerator design/Zynq FPGA &amp; synthesis,</a:t>
            </a:r>
            <a:r>
              <a:rPr lang="ko-KR" altLang="en-US" sz="1600" dirty="0"/>
              <a:t> </a:t>
            </a:r>
            <a:r>
              <a:rPr lang="en-US" altLang="ko-KR" sz="1600" dirty="0"/>
              <a:t>continue VV design &amp; start MV accelerator design</a:t>
            </a:r>
            <a:endParaRPr lang="en-US" altLang="ko-KR" sz="1600" dirty="0">
              <a:solidFill>
                <a:srgbClr val="FF0000"/>
              </a:solidFill>
            </a:endParaRPr>
          </a:p>
          <a:p>
            <a:r>
              <a:rPr lang="en-US" altLang="ko-KR" sz="1600" dirty="0"/>
              <a:t>W7 28 Mid-term exam/No practice</a:t>
            </a:r>
          </a:p>
          <a:p>
            <a:r>
              <a:rPr lang="en-US" altLang="ko-KR" sz="1600" dirty="0"/>
              <a:t>W8 5/5 (homework lecture) Main memory (physical &amp; virtual)/OS+FPGA (HOST~DEVICE) communication &amp; MV design 2</a:t>
            </a:r>
          </a:p>
          <a:p>
            <a:r>
              <a:rPr lang="en-US" altLang="ko-KR" sz="1600" dirty="0"/>
              <a:t>W9 12 Bus and DMA (Video pre-view</a:t>
            </a:r>
            <a:r>
              <a:rPr lang="ko-KR" altLang="en-US" sz="1600" dirty="0"/>
              <a:t> </a:t>
            </a:r>
            <a:r>
              <a:rPr lang="en-US" altLang="ko-KR" sz="1600" dirty="0"/>
              <a:t>+ TA Q&amp;A)/custom IP &amp; MV design 3</a:t>
            </a:r>
          </a:p>
          <a:p>
            <a:r>
              <a:rPr lang="en-US" altLang="ko-KR" sz="1600" dirty="0"/>
              <a:t>W10 19 Convolution lowering and matrix multiplication accelerator/Convolution lowering (V0)</a:t>
            </a:r>
          </a:p>
          <a:p>
            <a:r>
              <a:rPr lang="en-US" altLang="ko-KR" sz="1600" dirty="0"/>
              <a:t>W11 26 Advanced deep learning #1 quantization for low precision computation/V0+DMA+8b </a:t>
            </a:r>
          </a:p>
          <a:p>
            <a:r>
              <a:rPr lang="en-US" altLang="ko-KR" sz="1600" dirty="0"/>
              <a:t>W12 6/2 Advanced deep learning #2 zero skipping/V0+DMA+8b+zero-skipping 1</a:t>
            </a:r>
          </a:p>
          <a:p>
            <a:r>
              <a:rPr lang="en-US" altLang="ko-KR" sz="1600" dirty="0"/>
              <a:t>W13 9 Lecture summary/V0+DMA+8b+zero-skipping 2</a:t>
            </a:r>
          </a:p>
          <a:p>
            <a:r>
              <a:rPr lang="en-US" altLang="ko-KR" sz="1600" dirty="0"/>
              <a:t>W14 16 Final exam/Term project (V0+DMA+8b+zero) submission</a:t>
            </a:r>
            <a:endParaRPr kumimoji="1" lang="ko-KR" altLang="en-US" sz="1600" dirty="0"/>
          </a:p>
        </p:txBody>
      </p:sp>
    </p:spTree>
    <p:extLst>
      <p:ext uri="{BB962C8B-B14F-4D97-AF65-F5344CB8AC3E}">
        <p14:creationId xmlns:p14="http://schemas.microsoft.com/office/powerpoint/2010/main" val="391218958"/>
      </p:ext>
    </p:extLst>
  </p:cSld>
  <p:clrMapOvr>
    <a:masterClrMapping/>
  </p:clrMapOvr>
  <mc:AlternateContent xmlns:mc="http://schemas.openxmlformats.org/markup-compatibility/2006" xmlns:p14="http://schemas.microsoft.com/office/powerpoint/2010/main">
    <mc:Choice Requires="p14">
      <p:transition spd="slow" p14:dur="2000" advTm="22984"/>
    </mc:Choice>
    <mc:Fallback xmlns="">
      <p:transition spd="slow" advTm="2298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45ABD0-7F6E-6347-99C6-AC1059D3E414}"/>
              </a:ext>
            </a:extLst>
          </p:cNvPr>
          <p:cNvSpPr>
            <a:spLocks noGrp="1"/>
          </p:cNvSpPr>
          <p:nvPr>
            <p:ph type="title"/>
          </p:nvPr>
        </p:nvSpPr>
        <p:spPr/>
        <p:txBody>
          <a:bodyPr/>
          <a:lstStyle/>
          <a:p>
            <a:r>
              <a:rPr kumimoji="1" lang="en-US" altLang="ko-KR" dirty="0"/>
              <a:t>This Week’s Practice and Class</a:t>
            </a:r>
            <a:endParaRPr kumimoji="1" lang="ko-KR" altLang="en-US" dirty="0"/>
          </a:p>
        </p:txBody>
      </p:sp>
      <p:sp>
        <p:nvSpPr>
          <p:cNvPr id="3" name="내용 개체 틀 2">
            <a:extLst>
              <a:ext uri="{FF2B5EF4-FFF2-40B4-BE49-F238E27FC236}">
                <a16:creationId xmlns:a16="http://schemas.microsoft.com/office/drawing/2014/main" id="{9073219E-6A1E-564B-ADDB-9430B7EAB7B7}"/>
              </a:ext>
            </a:extLst>
          </p:cNvPr>
          <p:cNvSpPr>
            <a:spLocks noGrp="1"/>
          </p:cNvSpPr>
          <p:nvPr>
            <p:ph idx="1"/>
          </p:nvPr>
        </p:nvSpPr>
        <p:spPr/>
        <p:txBody>
          <a:bodyPr>
            <a:normAutofit fontScale="92500" lnSpcReduction="10000"/>
          </a:bodyPr>
          <a:lstStyle/>
          <a:p>
            <a:r>
              <a:rPr kumimoji="1" lang="en-US" altLang="ko-KR" dirty="0"/>
              <a:t>Practice: Designing and </a:t>
            </a:r>
            <a:r>
              <a:rPr kumimoji="1" lang="en-US" altLang="ko-KR" dirty="0">
                <a:solidFill>
                  <a:srgbClr val="FF0000"/>
                </a:solidFill>
              </a:rPr>
              <a:t>simulating</a:t>
            </a:r>
            <a:r>
              <a:rPr kumimoji="1" lang="en-US" altLang="ko-KR" dirty="0"/>
              <a:t> a multiplier (adder) in Verilog utilizing </a:t>
            </a:r>
            <a:r>
              <a:rPr kumimoji="1" lang="en-US" altLang="ko-KR" dirty="0" err="1"/>
              <a:t>Vivado</a:t>
            </a:r>
            <a:endParaRPr kumimoji="1" lang="en-US" altLang="ko-KR" dirty="0"/>
          </a:p>
          <a:p>
            <a:pPr lvl="1"/>
            <a:r>
              <a:rPr kumimoji="1" lang="en-US" altLang="ko-KR" dirty="0" err="1"/>
              <a:t>Vivado</a:t>
            </a:r>
            <a:r>
              <a:rPr kumimoji="1" lang="en-US" altLang="ko-KR" dirty="0"/>
              <a:t> is a hardware design tool for Xilinx FPGA</a:t>
            </a:r>
          </a:p>
          <a:p>
            <a:endParaRPr kumimoji="1" lang="en-US" altLang="ko-KR" dirty="0"/>
          </a:p>
          <a:p>
            <a:r>
              <a:rPr kumimoji="1" lang="en-US" altLang="ko-KR" dirty="0"/>
              <a:t>Class: Basic grammar for multiplier/adder design and simulation</a:t>
            </a:r>
          </a:p>
          <a:p>
            <a:pPr lvl="1"/>
            <a:r>
              <a:rPr kumimoji="1" lang="en-US" altLang="ko-KR" dirty="0"/>
              <a:t>Data type, basic arithmetic/logical operations, …</a:t>
            </a:r>
          </a:p>
          <a:p>
            <a:pPr lvl="1"/>
            <a:r>
              <a:rPr kumimoji="1" lang="en-US" altLang="ko-KR" dirty="0"/>
              <a:t>Blocking/non-blocking assignments</a:t>
            </a:r>
          </a:p>
          <a:p>
            <a:pPr lvl="1"/>
            <a:r>
              <a:rPr kumimoji="1" lang="en-US" altLang="ko-KR" dirty="0"/>
              <a:t>Always statement for synchronous circuit</a:t>
            </a:r>
          </a:p>
          <a:p>
            <a:pPr lvl="1"/>
            <a:r>
              <a:rPr kumimoji="1" lang="en-US" altLang="ko-KR" dirty="0"/>
              <a:t>Timing and event control</a:t>
            </a:r>
          </a:p>
          <a:p>
            <a:pPr lvl="1"/>
            <a:r>
              <a:rPr kumimoji="1" lang="en-US" altLang="ko-KR" dirty="0"/>
              <a:t>Initial statement</a:t>
            </a:r>
          </a:p>
          <a:p>
            <a:pPr lvl="1"/>
            <a:r>
              <a:rPr kumimoji="1" lang="en-US" altLang="ko-KR" dirty="0"/>
              <a:t>Module and instantiation</a:t>
            </a:r>
          </a:p>
          <a:p>
            <a:pPr lvl="1"/>
            <a:r>
              <a:rPr kumimoji="1" lang="en-US" altLang="ko-KR" dirty="0"/>
              <a:t>Testbench for </a:t>
            </a:r>
            <a:r>
              <a:rPr kumimoji="1" lang="en-US" altLang="ko-KR" dirty="0">
                <a:solidFill>
                  <a:srgbClr val="FF0000"/>
                </a:solidFill>
              </a:rPr>
              <a:t>simulation</a:t>
            </a:r>
          </a:p>
        </p:txBody>
      </p:sp>
    </p:spTree>
    <p:extLst>
      <p:ext uri="{BB962C8B-B14F-4D97-AF65-F5344CB8AC3E}">
        <p14:creationId xmlns:p14="http://schemas.microsoft.com/office/powerpoint/2010/main" val="3158397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2426043" y="1138836"/>
            <a:ext cx="7339914" cy="1991540"/>
          </a:xfrm>
        </p:spPr>
        <p:txBody>
          <a:bodyPr/>
          <a:lstStyle/>
          <a:p>
            <a:r>
              <a:rPr lang="en-US" altLang="ko-KR" spc="-150" dirty="0">
                <a:ea typeface="Arial Unicode MS" panose="020B0604020202020204" pitchFamily="50" charset="-127"/>
              </a:rPr>
              <a:t>Basic Logic Design</a:t>
            </a:r>
            <a:br>
              <a:rPr lang="en-US" altLang="ko-KR" spc="-150" dirty="0">
                <a:ea typeface="Arial Unicode MS" panose="020B0604020202020204" pitchFamily="50" charset="-127"/>
              </a:rPr>
            </a:br>
            <a:r>
              <a:rPr lang="en-US" altLang="ko-KR" spc="-150" dirty="0">
                <a:ea typeface="Arial Unicode MS" panose="020B0604020202020204" pitchFamily="50" charset="-127"/>
              </a:rPr>
              <a:t>with </a:t>
            </a:r>
            <a:r>
              <a:rPr lang="en-US" altLang="ko-KR" spc="-150" dirty="0" err="1">
                <a:ea typeface="Arial Unicode MS" panose="020B0604020202020204" pitchFamily="50" charset="-127"/>
              </a:rPr>
              <a:t>Verilog</a:t>
            </a:r>
            <a:r>
              <a:rPr lang="en-US" altLang="ko-KR" spc="-150" dirty="0" err="1">
                <a:ea typeface="HY견명조" panose="02030600000101010101" pitchFamily="18" charset="-127"/>
              </a:rPr>
              <a:t>Ⅰ</a:t>
            </a:r>
            <a:endParaRPr lang="ko-KR" altLang="en-US" dirty="0"/>
          </a:p>
        </p:txBody>
      </p:sp>
      <p:sp>
        <p:nvSpPr>
          <p:cNvPr id="5" name="부제목 4"/>
          <p:cNvSpPr>
            <a:spLocks noGrp="1"/>
          </p:cNvSpPr>
          <p:nvPr>
            <p:ph type="subTitle" idx="1"/>
          </p:nvPr>
        </p:nvSpPr>
        <p:spPr/>
        <p:txBody>
          <a:bodyPr/>
          <a:lstStyle/>
          <a:p>
            <a:r>
              <a:rPr lang="en-US" altLang="ko-KR" b="1" spc="-150" dirty="0">
                <a:latin typeface="Arial" panose="020B0604020202020204" pitchFamily="34" charset="0"/>
                <a:ea typeface="Arial Unicode MS" panose="020B0604020202020204" pitchFamily="50" charset="-127"/>
                <a:cs typeface="Arial" panose="020B0604020202020204" pitchFamily="34" charset="0"/>
              </a:rPr>
              <a:t>- Basic Syntax</a:t>
            </a:r>
            <a:endParaRPr lang="ko-KR" altLang="en-US" b="1" spc="-150" dirty="0">
              <a:latin typeface="Arial" panose="020B0604020202020204" pitchFamily="34" charset="0"/>
              <a:ea typeface="Arial Unicode MS" panose="020B0604020202020204" pitchFamily="50" charset="-127"/>
              <a:cs typeface="Arial" panose="020B0604020202020204" pitchFamily="34" charset="0"/>
            </a:endParaRPr>
          </a:p>
        </p:txBody>
      </p:sp>
    </p:spTree>
    <p:extLst>
      <p:ext uri="{BB962C8B-B14F-4D97-AF65-F5344CB8AC3E}">
        <p14:creationId xmlns:p14="http://schemas.microsoft.com/office/powerpoint/2010/main" val="3576343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4"/>
          <p:cNvSpPr>
            <a:spLocks noGrp="1"/>
          </p:cNvSpPr>
          <p:nvPr>
            <p:ph type="title"/>
          </p:nvPr>
        </p:nvSpPr>
        <p:spPr/>
        <p:txBody>
          <a:bodyPr>
            <a:normAutofit/>
          </a:bodyPr>
          <a:lstStyle/>
          <a:p>
            <a:r>
              <a:rPr lang="en-US" altLang="ko-KR" sz="4000" b="1" spc="-150" dirty="0"/>
              <a:t>What is HDL / Verilog</a:t>
            </a:r>
          </a:p>
        </p:txBody>
      </p:sp>
      <p:sp>
        <p:nvSpPr>
          <p:cNvPr id="12" name="내용 개체 틀 11"/>
          <p:cNvSpPr>
            <a:spLocks noGrp="1"/>
          </p:cNvSpPr>
          <p:nvPr>
            <p:ph idx="1"/>
          </p:nvPr>
        </p:nvSpPr>
        <p:spPr/>
        <p:txBody>
          <a:bodyPr>
            <a:normAutofit fontScale="92500" lnSpcReduction="10000"/>
          </a:bodyPr>
          <a:lstStyle/>
          <a:p>
            <a:r>
              <a:rPr lang="en-US" altLang="ko-KR" dirty="0">
                <a:solidFill>
                  <a:schemeClr val="tx1"/>
                </a:solidFill>
              </a:rPr>
              <a:t>Why use HDL (Hardware Description Language)?</a:t>
            </a:r>
          </a:p>
          <a:p>
            <a:pPr lvl="1"/>
            <a:r>
              <a:rPr lang="en-US" altLang="ko-KR" sz="2200" dirty="0">
                <a:solidFill>
                  <a:schemeClr val="tx1"/>
                </a:solidFill>
              </a:rPr>
              <a:t>Design can be described at a very abstract level</a:t>
            </a:r>
          </a:p>
          <a:p>
            <a:pPr lvl="1"/>
            <a:r>
              <a:rPr lang="en-US" altLang="ko-KR" sz="2200" dirty="0">
                <a:solidFill>
                  <a:schemeClr val="tx1"/>
                </a:solidFill>
              </a:rPr>
              <a:t>Functional verification can be done early in the design cycle</a:t>
            </a:r>
          </a:p>
          <a:p>
            <a:pPr lvl="1"/>
            <a:r>
              <a:rPr lang="en-US" altLang="ko-KR" sz="2200" dirty="0">
                <a:solidFill>
                  <a:schemeClr val="tx1"/>
                </a:solidFill>
              </a:rPr>
              <a:t>Reduce cost and time to design hardware</a:t>
            </a:r>
          </a:p>
          <a:p>
            <a:r>
              <a:rPr lang="en-US" altLang="ko-KR" dirty="0">
                <a:solidFill>
                  <a:schemeClr val="tx1"/>
                </a:solidFill>
              </a:rPr>
              <a:t>Verilog is one of the most popular HDLs</a:t>
            </a:r>
          </a:p>
          <a:p>
            <a:pPr lvl="1"/>
            <a:r>
              <a:rPr lang="en-US" altLang="ko-KR" sz="2200" dirty="0">
                <a:solidFill>
                  <a:schemeClr val="tx1"/>
                </a:solidFill>
              </a:rPr>
              <a:t>Allowing different levels of abstraction in the same module</a:t>
            </a:r>
          </a:p>
          <a:p>
            <a:pPr lvl="1"/>
            <a:r>
              <a:rPr lang="en-US" altLang="ko-KR" sz="2200" dirty="0">
                <a:solidFill>
                  <a:schemeClr val="tx1"/>
                </a:solidFill>
              </a:rPr>
              <a:t>A general-purpose, easy to learn, and easy to use HDL language</a:t>
            </a:r>
          </a:p>
          <a:p>
            <a:r>
              <a:rPr lang="en-US" altLang="ko-KR" dirty="0">
                <a:solidFill>
                  <a:schemeClr val="tx1"/>
                </a:solidFill>
              </a:rPr>
              <a:t>Key features of Verilog</a:t>
            </a:r>
          </a:p>
          <a:p>
            <a:pPr lvl="1"/>
            <a:r>
              <a:rPr lang="en-US" altLang="ko-KR" sz="2200" dirty="0">
                <a:solidFill>
                  <a:schemeClr val="tx1"/>
                </a:solidFill>
              </a:rPr>
              <a:t>Supports various levels of abstraction</a:t>
            </a:r>
          </a:p>
          <a:p>
            <a:pPr lvl="2"/>
            <a:r>
              <a:rPr lang="en-US" altLang="ko-KR" sz="1700" dirty="0">
                <a:solidFill>
                  <a:schemeClr val="tx1"/>
                </a:solidFill>
              </a:rPr>
              <a:t>Behavior level</a:t>
            </a:r>
          </a:p>
          <a:p>
            <a:pPr lvl="2"/>
            <a:r>
              <a:rPr lang="en-US" altLang="ko-KR" sz="1700" dirty="0">
                <a:solidFill>
                  <a:schemeClr val="tx1"/>
                </a:solidFill>
              </a:rPr>
              <a:t>Register transfer level</a:t>
            </a:r>
          </a:p>
          <a:p>
            <a:pPr lvl="2"/>
            <a:r>
              <a:rPr lang="en-US" altLang="ko-KR" sz="1700" dirty="0">
                <a:solidFill>
                  <a:schemeClr val="tx1"/>
                </a:solidFill>
              </a:rPr>
              <a:t>Gate level</a:t>
            </a:r>
          </a:p>
          <a:p>
            <a:pPr lvl="1"/>
            <a:r>
              <a:rPr lang="en-US" altLang="ko-KR" sz="2200" dirty="0">
                <a:solidFill>
                  <a:schemeClr val="tx1"/>
                </a:solidFill>
              </a:rPr>
              <a:t>Simulate design functions</a:t>
            </a:r>
          </a:p>
          <a:p>
            <a:pPr lvl="1"/>
            <a:r>
              <a:rPr lang="en-US" altLang="ko-KR" sz="2200" dirty="0">
                <a:solidFill>
                  <a:schemeClr val="tx1"/>
                </a:solidFill>
              </a:rPr>
              <a:t>Combines structural and behavioral modeling styles</a:t>
            </a:r>
          </a:p>
        </p:txBody>
      </p:sp>
    </p:spTree>
    <p:extLst>
      <p:ext uri="{BB962C8B-B14F-4D97-AF65-F5344CB8AC3E}">
        <p14:creationId xmlns:p14="http://schemas.microsoft.com/office/powerpoint/2010/main" val="2635978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그룹 5"/>
          <p:cNvGrpSpPr>
            <a:grpSpLocks/>
          </p:cNvGrpSpPr>
          <p:nvPr/>
        </p:nvGrpSpPr>
        <p:grpSpPr bwMode="auto">
          <a:xfrm>
            <a:off x="2316580" y="1497149"/>
            <a:ext cx="8922227" cy="4844323"/>
            <a:chOff x="3270427" y="1299317"/>
            <a:chExt cx="7562275" cy="4809513"/>
          </a:xfrm>
        </p:grpSpPr>
        <p:grpSp>
          <p:nvGrpSpPr>
            <p:cNvPr id="38" name="그룹 6"/>
            <p:cNvGrpSpPr>
              <a:grpSpLocks/>
            </p:cNvGrpSpPr>
            <p:nvPr/>
          </p:nvGrpSpPr>
          <p:grpSpPr bwMode="auto">
            <a:xfrm>
              <a:off x="3270427" y="1745673"/>
              <a:ext cx="6339088" cy="4363157"/>
              <a:chOff x="2090020" y="1778924"/>
              <a:chExt cx="6339088" cy="4363157"/>
            </a:xfrm>
          </p:grpSpPr>
          <p:grpSp>
            <p:nvGrpSpPr>
              <p:cNvPr id="49" name="그룹 17"/>
              <p:cNvGrpSpPr>
                <a:grpSpLocks/>
              </p:cNvGrpSpPr>
              <p:nvPr/>
            </p:nvGrpSpPr>
            <p:grpSpPr bwMode="auto">
              <a:xfrm>
                <a:off x="4421917" y="1778924"/>
                <a:ext cx="4007191" cy="4363157"/>
                <a:chOff x="5778275" y="1778924"/>
                <a:chExt cx="2650831" cy="4363157"/>
              </a:xfrm>
            </p:grpSpPr>
            <p:sp>
              <p:nvSpPr>
                <p:cNvPr id="60" name="직사각형 59"/>
                <p:cNvSpPr/>
                <p:nvPr/>
              </p:nvSpPr>
              <p:spPr>
                <a:xfrm>
                  <a:off x="5778275" y="1778924"/>
                  <a:ext cx="1346794" cy="4363157"/>
                </a:xfrm>
                <a:prstGeom prst="rect">
                  <a:avLst/>
                </a:prstGeom>
                <a:solidFill>
                  <a:srgbClr val="00B0F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2000">
                    <a:latin typeface="Arial" panose="020B0604020202020204" pitchFamily="34" charset="0"/>
                    <a:cs typeface="Arial" panose="020B0604020202020204" pitchFamily="34" charset="0"/>
                  </a:endParaRPr>
                </a:p>
              </p:txBody>
            </p:sp>
            <p:sp>
              <p:nvSpPr>
                <p:cNvPr id="61" name="직사각형 60"/>
                <p:cNvSpPr/>
                <p:nvPr/>
              </p:nvSpPr>
              <p:spPr>
                <a:xfrm>
                  <a:off x="6913386" y="1778924"/>
                  <a:ext cx="1515720" cy="2610129"/>
                </a:xfrm>
                <a:prstGeom prst="rect">
                  <a:avLst/>
                </a:prstGeom>
                <a:solidFill>
                  <a:srgbClr val="00B0F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2000">
                    <a:latin typeface="Arial" panose="020B0604020202020204" pitchFamily="34" charset="0"/>
                    <a:cs typeface="Arial" panose="020B0604020202020204" pitchFamily="34" charset="0"/>
                  </a:endParaRPr>
                </a:p>
              </p:txBody>
            </p:sp>
          </p:grpSp>
          <p:sp>
            <p:nvSpPr>
              <p:cNvPr id="50" name="직사각형 49"/>
              <p:cNvSpPr/>
              <p:nvPr/>
            </p:nvSpPr>
            <p:spPr>
              <a:xfrm>
                <a:off x="2090020" y="3605295"/>
                <a:ext cx="1938968" cy="6874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cs typeface="Arial" panose="020B0604020202020204" pitchFamily="34" charset="0"/>
                  </a:rPr>
                  <a:t>Hardware Specification Using C or Matlab</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51" name="직사각형 50"/>
              <p:cNvSpPr/>
              <p:nvPr/>
            </p:nvSpPr>
            <p:spPr>
              <a:xfrm>
                <a:off x="4580230" y="2044971"/>
                <a:ext cx="1472027" cy="4990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cs typeface="Arial" panose="020B0604020202020204" pitchFamily="34" charset="0"/>
                  </a:rPr>
                  <a:t>Behavioral/RTL Modeling (HDL)</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52" name="직사각형 51"/>
              <p:cNvSpPr/>
              <p:nvPr/>
            </p:nvSpPr>
            <p:spPr>
              <a:xfrm>
                <a:off x="4580230" y="2873309"/>
                <a:ext cx="1472027" cy="4990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cs typeface="Arial" panose="020B0604020202020204" pitchFamily="34" charset="0"/>
                  </a:rPr>
                  <a:t>Functional Simulation</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53" name="직사각형 52"/>
              <p:cNvSpPr/>
              <p:nvPr/>
            </p:nvSpPr>
            <p:spPr>
              <a:xfrm>
                <a:off x="4580230" y="3701647"/>
                <a:ext cx="1472027" cy="4990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cs typeface="Arial" panose="020B0604020202020204" pitchFamily="34" charset="0"/>
                  </a:rPr>
                  <a:t>Synthesis</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54" name="직사각형 53"/>
              <p:cNvSpPr/>
              <p:nvPr/>
            </p:nvSpPr>
            <p:spPr>
              <a:xfrm>
                <a:off x="4580230" y="4529986"/>
                <a:ext cx="1472027" cy="4975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cs typeface="Arial" panose="020B0604020202020204" pitchFamily="34" charset="0"/>
                  </a:rPr>
                  <a:t>Gate-level Simulation</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55" name="직사각형 54"/>
              <p:cNvSpPr/>
              <p:nvPr/>
            </p:nvSpPr>
            <p:spPr>
              <a:xfrm>
                <a:off x="4580230" y="5358324"/>
                <a:ext cx="1472027" cy="4990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cs typeface="Arial" panose="020B0604020202020204" pitchFamily="34" charset="0"/>
                  </a:rPr>
                  <a:t>Place &amp; Route</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56" name="직사각형 55"/>
              <p:cNvSpPr/>
              <p:nvPr/>
            </p:nvSpPr>
            <p:spPr>
              <a:xfrm>
                <a:off x="6645241" y="2034904"/>
                <a:ext cx="1469571" cy="4990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cs typeface="Arial" panose="020B0604020202020204" pitchFamily="34" charset="0"/>
                  </a:rPr>
                  <a:t>Verify timing constraints</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57" name="직사각형 56"/>
              <p:cNvSpPr/>
              <p:nvPr/>
            </p:nvSpPr>
            <p:spPr>
              <a:xfrm>
                <a:off x="6645241" y="2873309"/>
                <a:ext cx="1469571" cy="4990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cs typeface="Arial" panose="020B0604020202020204" pitchFamily="34" charset="0"/>
                  </a:rPr>
                  <a:t>Bit-stream Generation</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58" name="직사각형 57"/>
              <p:cNvSpPr/>
              <p:nvPr/>
            </p:nvSpPr>
            <p:spPr>
              <a:xfrm>
                <a:off x="6646470" y="3698771"/>
                <a:ext cx="1469571" cy="49901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cs typeface="Arial" panose="020B0604020202020204" pitchFamily="34" charset="0"/>
                  </a:rPr>
                  <a:t>FPGA test</a:t>
                </a:r>
                <a:endParaRPr lang="ko-KR" altLang="en-US" sz="1600" dirty="0">
                  <a:solidFill>
                    <a:schemeClr val="tx1"/>
                  </a:solidFill>
                  <a:latin typeface="Arial" panose="020B0604020202020204" pitchFamily="34" charset="0"/>
                  <a:cs typeface="Arial" panose="020B0604020202020204" pitchFamily="34" charset="0"/>
                </a:endParaRPr>
              </a:p>
            </p:txBody>
          </p:sp>
          <p:sp>
            <p:nvSpPr>
              <p:cNvPr id="59" name="직사각형 58"/>
              <p:cNvSpPr/>
              <p:nvPr/>
            </p:nvSpPr>
            <p:spPr>
              <a:xfrm>
                <a:off x="6645241" y="4528547"/>
                <a:ext cx="1469571" cy="49901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cs typeface="Arial" panose="020B0604020202020204" pitchFamily="34" charset="0"/>
                  </a:rPr>
                  <a:t>ASIC Design</a:t>
                </a:r>
                <a:endParaRPr lang="ko-KR" altLang="en-US" sz="1600" dirty="0">
                  <a:solidFill>
                    <a:schemeClr val="tx1"/>
                  </a:solidFill>
                  <a:latin typeface="Arial" panose="020B0604020202020204" pitchFamily="34" charset="0"/>
                  <a:cs typeface="Arial" panose="020B0604020202020204" pitchFamily="34" charset="0"/>
                </a:endParaRPr>
              </a:p>
            </p:txBody>
          </p:sp>
        </p:grpSp>
        <p:sp>
          <p:nvSpPr>
            <p:cNvPr id="39" name="TextBox 7"/>
            <p:cNvSpPr txBox="1">
              <a:spLocks noChangeArrowheads="1"/>
            </p:cNvSpPr>
            <p:nvPr/>
          </p:nvSpPr>
          <p:spPr bwMode="auto">
            <a:xfrm>
              <a:off x="7119631" y="1299317"/>
              <a:ext cx="3713071" cy="39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algn="ctr" latinLnBrk="0">
                <a:spcBef>
                  <a:spcPct val="0"/>
                </a:spcBef>
                <a:buClrTx/>
                <a:buSzTx/>
                <a:buFontTx/>
                <a:buNone/>
              </a:pPr>
              <a:r>
                <a:rPr lang="en-US" altLang="ko-KR" sz="2000" b="1" dirty="0">
                  <a:latin typeface="Arial" panose="020B0604020202020204" pitchFamily="34" charset="0"/>
                  <a:ea typeface="굴림" panose="020B0600000101010101" pitchFamily="50" charset="-127"/>
                  <a:cs typeface="Arial" panose="020B0604020202020204" pitchFamily="34" charset="0"/>
                </a:rPr>
                <a:t>Coverage in our practice class</a:t>
              </a:r>
              <a:endParaRPr lang="ko-KR" altLang="en-US" sz="2000" b="1" dirty="0">
                <a:latin typeface="Arial" panose="020B0604020202020204" pitchFamily="34" charset="0"/>
                <a:ea typeface="굴림" panose="020B0600000101010101" pitchFamily="50" charset="-127"/>
                <a:cs typeface="Arial" panose="020B0604020202020204" pitchFamily="34" charset="0"/>
              </a:endParaRPr>
            </a:p>
          </p:txBody>
        </p:sp>
        <p:cxnSp>
          <p:nvCxnSpPr>
            <p:cNvPr id="40" name="꺾인 연결선 39"/>
            <p:cNvCxnSpPr>
              <a:stCxn id="50" idx="3"/>
              <a:endCxn id="51" idx="1"/>
            </p:cNvCxnSpPr>
            <p:nvPr/>
          </p:nvCxnSpPr>
          <p:spPr>
            <a:xfrm flipV="1">
              <a:off x="5209395" y="2261229"/>
              <a:ext cx="551241" cy="165451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p:cNvCxnSpPr>
              <a:stCxn id="51" idx="2"/>
              <a:endCxn id="52" idx="0"/>
            </p:cNvCxnSpPr>
            <p:nvPr/>
          </p:nvCxnSpPr>
          <p:spPr>
            <a:xfrm flipH="1">
              <a:off x="6496037" y="2510735"/>
              <a:ext cx="0" cy="329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a:stCxn id="52" idx="2"/>
              <a:endCxn id="53" idx="0"/>
            </p:cNvCxnSpPr>
            <p:nvPr/>
          </p:nvCxnSpPr>
          <p:spPr>
            <a:xfrm flipH="1">
              <a:off x="6496037" y="3339074"/>
              <a:ext cx="0" cy="329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a:stCxn id="53" idx="2"/>
              <a:endCxn id="54" idx="0"/>
            </p:cNvCxnSpPr>
            <p:nvPr/>
          </p:nvCxnSpPr>
          <p:spPr>
            <a:xfrm>
              <a:off x="6496037" y="4167412"/>
              <a:ext cx="0" cy="3293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p:cNvCxnSpPr>
              <a:stCxn id="54" idx="2"/>
              <a:endCxn id="55" idx="0"/>
            </p:cNvCxnSpPr>
            <p:nvPr/>
          </p:nvCxnSpPr>
          <p:spPr>
            <a:xfrm>
              <a:off x="6496037" y="4994313"/>
              <a:ext cx="0" cy="330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꺾인 연결선 44"/>
            <p:cNvCxnSpPr>
              <a:stCxn id="55" idx="3"/>
              <a:endCxn id="56" idx="1"/>
            </p:cNvCxnSpPr>
            <p:nvPr/>
          </p:nvCxnSpPr>
          <p:spPr>
            <a:xfrm flipV="1">
              <a:off x="7232664" y="2253318"/>
              <a:ext cx="592984" cy="332054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p:cNvCxnSpPr>
              <a:stCxn id="56" idx="2"/>
              <a:endCxn id="57" idx="0"/>
            </p:cNvCxnSpPr>
            <p:nvPr/>
          </p:nvCxnSpPr>
          <p:spPr>
            <a:xfrm>
              <a:off x="8558593" y="2500669"/>
              <a:ext cx="0" cy="339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p:cNvCxnSpPr>
              <a:stCxn id="57" idx="2"/>
              <a:endCxn id="58" idx="0"/>
            </p:cNvCxnSpPr>
            <p:nvPr/>
          </p:nvCxnSpPr>
          <p:spPr>
            <a:xfrm>
              <a:off x="8558593" y="3339074"/>
              <a:ext cx="3683" cy="3264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p:cNvCxnSpPr>
              <a:stCxn id="58" idx="2"/>
              <a:endCxn id="59" idx="0"/>
            </p:cNvCxnSpPr>
            <p:nvPr/>
          </p:nvCxnSpPr>
          <p:spPr>
            <a:xfrm flipH="1">
              <a:off x="8558593" y="4164536"/>
              <a:ext cx="3683" cy="3307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p:cNvSpPr>
            <a:spLocks noGrp="1"/>
          </p:cNvSpPr>
          <p:nvPr>
            <p:ph type="title"/>
          </p:nvPr>
        </p:nvSpPr>
        <p:spPr>
          <a:xfrm>
            <a:off x="339437" y="328179"/>
            <a:ext cx="6518563" cy="767454"/>
          </a:xfrm>
        </p:spPr>
        <p:txBody>
          <a:bodyPr>
            <a:normAutofit/>
          </a:bodyPr>
          <a:lstStyle/>
          <a:p>
            <a:r>
              <a:rPr lang="en-US" altLang="ko-KR" sz="4000" b="1" spc="-150" dirty="0"/>
              <a:t>HDL-Based Design Flow</a:t>
            </a:r>
            <a:endParaRPr lang="ko-KR" altLang="en-US" sz="4000" b="1" spc="-150" dirty="0"/>
          </a:p>
        </p:txBody>
      </p:sp>
    </p:spTree>
    <p:extLst>
      <p:ext uri="{BB962C8B-B14F-4D97-AF65-F5344CB8AC3E}">
        <p14:creationId xmlns:p14="http://schemas.microsoft.com/office/powerpoint/2010/main" val="86739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en-US" altLang="ko-KR" b="1" spc="-150" dirty="0"/>
              <a:t>Number Representation</a:t>
            </a:r>
            <a:endParaRPr lang="en-US" altLang="ko-KR" dirty="0"/>
          </a:p>
        </p:txBody>
      </p:sp>
      <p:sp>
        <p:nvSpPr>
          <p:cNvPr id="9" name="내용 개체 틀 8"/>
          <p:cNvSpPr>
            <a:spLocks noGrp="1"/>
          </p:cNvSpPr>
          <p:nvPr>
            <p:ph idx="1"/>
          </p:nvPr>
        </p:nvSpPr>
        <p:spPr/>
        <p:txBody>
          <a:bodyPr>
            <a:normAutofit fontScale="92500" lnSpcReduction="20000"/>
          </a:bodyPr>
          <a:lstStyle/>
          <a:p>
            <a:r>
              <a:rPr lang="en-US" altLang="ko-KR" dirty="0">
                <a:solidFill>
                  <a:srgbClr val="CC0000"/>
                </a:solidFill>
              </a:rPr>
              <a:t>&lt;size&gt;&lt;base format&gt;&lt;number&gt;</a:t>
            </a:r>
          </a:p>
          <a:p>
            <a:pPr lvl="1"/>
            <a:r>
              <a:rPr lang="en-US" altLang="ko-KR" dirty="0">
                <a:solidFill>
                  <a:srgbClr val="CC0000"/>
                </a:solidFill>
              </a:rPr>
              <a:t>&lt;size&gt; </a:t>
            </a:r>
            <a:r>
              <a:rPr lang="en-US" altLang="ko-KR" dirty="0"/>
              <a:t>: Number of bits (optional)</a:t>
            </a:r>
          </a:p>
          <a:p>
            <a:pPr lvl="1"/>
            <a:r>
              <a:rPr lang="en-US" altLang="ko-KR" dirty="0">
                <a:solidFill>
                  <a:srgbClr val="CC0000"/>
                </a:solidFill>
              </a:rPr>
              <a:t>&lt;base format&gt; </a:t>
            </a:r>
            <a:r>
              <a:rPr lang="en-US" altLang="ko-KR" dirty="0"/>
              <a:t>:  Single character (b, d, o, and h)</a:t>
            </a:r>
          </a:p>
          <a:p>
            <a:pPr lvl="1"/>
            <a:r>
              <a:rPr lang="en-US" altLang="ko-KR" dirty="0">
                <a:solidFill>
                  <a:srgbClr val="CC0000"/>
                </a:solidFill>
              </a:rPr>
              <a:t>&lt;number&gt; </a:t>
            </a:r>
            <a:r>
              <a:rPr lang="en-US" altLang="ko-KR" dirty="0"/>
              <a:t>: Contains digits which are legal for the &lt;base format&gt;</a:t>
            </a:r>
          </a:p>
          <a:p>
            <a:endParaRPr lang="en-US" altLang="ko-KR" dirty="0"/>
          </a:p>
          <a:p>
            <a:r>
              <a:rPr lang="en-US" altLang="ko-KR" dirty="0">
                <a:solidFill>
                  <a:schemeClr val="tx1"/>
                </a:solidFill>
              </a:rPr>
              <a:t>Examples</a:t>
            </a:r>
          </a:p>
          <a:p>
            <a:pPr lvl="1"/>
            <a:r>
              <a:rPr lang="en-US" altLang="ko-KR" dirty="0"/>
              <a:t>549	</a:t>
            </a:r>
            <a:r>
              <a:rPr lang="en-US" altLang="ko-KR" dirty="0">
                <a:solidFill>
                  <a:srgbClr val="CC0000"/>
                </a:solidFill>
              </a:rPr>
              <a:t>// decimal number</a:t>
            </a:r>
          </a:p>
          <a:p>
            <a:pPr lvl="1"/>
            <a:r>
              <a:rPr lang="en-US" altLang="ko-KR" dirty="0"/>
              <a:t>‘h8FF	</a:t>
            </a:r>
            <a:r>
              <a:rPr lang="en-US" altLang="ko-KR" dirty="0">
                <a:solidFill>
                  <a:srgbClr val="CC0000"/>
                </a:solidFill>
              </a:rPr>
              <a:t>// hex number</a:t>
            </a:r>
          </a:p>
          <a:p>
            <a:pPr lvl="1"/>
            <a:r>
              <a:rPr lang="en-US" altLang="ko-KR" dirty="0"/>
              <a:t>‘o765	</a:t>
            </a:r>
            <a:r>
              <a:rPr lang="en-US" altLang="ko-KR" dirty="0">
                <a:solidFill>
                  <a:srgbClr val="CC0000"/>
                </a:solidFill>
              </a:rPr>
              <a:t>// octal number</a:t>
            </a:r>
          </a:p>
          <a:p>
            <a:pPr lvl="1"/>
            <a:r>
              <a:rPr lang="en-US" altLang="ko-KR" dirty="0"/>
              <a:t>4’b11	</a:t>
            </a:r>
            <a:r>
              <a:rPr lang="en-US" altLang="ko-KR" dirty="0">
                <a:solidFill>
                  <a:srgbClr val="CC0000"/>
                </a:solidFill>
              </a:rPr>
              <a:t>// 4-bit binary number 0011</a:t>
            </a:r>
          </a:p>
          <a:p>
            <a:pPr lvl="1"/>
            <a:r>
              <a:rPr lang="en-US" altLang="ko-KR" dirty="0"/>
              <a:t>3’b10x	</a:t>
            </a:r>
            <a:r>
              <a:rPr lang="en-US" altLang="ko-KR" dirty="0">
                <a:solidFill>
                  <a:srgbClr val="CC0000"/>
                </a:solidFill>
              </a:rPr>
              <a:t>// 3-bit binary number with least significant bit unknown</a:t>
            </a:r>
          </a:p>
          <a:p>
            <a:pPr lvl="1"/>
            <a:r>
              <a:rPr lang="en-US" altLang="ko-KR" dirty="0"/>
              <a:t>5’d3	</a:t>
            </a:r>
            <a:r>
              <a:rPr lang="en-US" altLang="ko-KR" dirty="0">
                <a:solidFill>
                  <a:srgbClr val="CC0000"/>
                </a:solidFill>
              </a:rPr>
              <a:t>// 5-bit decimal number</a:t>
            </a:r>
          </a:p>
          <a:p>
            <a:pPr lvl="1"/>
            <a:r>
              <a:rPr lang="en-US" altLang="ko-KR" dirty="0"/>
              <a:t>-4’b11	</a:t>
            </a:r>
            <a:r>
              <a:rPr lang="en-US" altLang="ko-KR" dirty="0">
                <a:solidFill>
                  <a:srgbClr val="CC0000"/>
                </a:solidFill>
              </a:rPr>
              <a:t>// 4-bit two’s complement of 0011, or equivalently 1101</a:t>
            </a:r>
          </a:p>
          <a:p>
            <a:endParaRPr lang="ko-KR" altLang="en-US" dirty="0"/>
          </a:p>
        </p:txBody>
      </p:sp>
    </p:spTree>
    <p:extLst>
      <p:ext uri="{BB962C8B-B14F-4D97-AF65-F5344CB8AC3E}">
        <p14:creationId xmlns:p14="http://schemas.microsoft.com/office/powerpoint/2010/main" val="982004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en-US" altLang="ko-KR" b="1" spc="-150" dirty="0"/>
              <a:t>Number Representation</a:t>
            </a:r>
            <a:endParaRPr lang="en-US" altLang="ko-KR" dirty="0"/>
          </a:p>
        </p:txBody>
      </p:sp>
      <p:sp>
        <p:nvSpPr>
          <p:cNvPr id="9" name="내용 개체 틀 8"/>
          <p:cNvSpPr>
            <a:spLocks noGrp="1"/>
          </p:cNvSpPr>
          <p:nvPr>
            <p:ph idx="1"/>
          </p:nvPr>
        </p:nvSpPr>
        <p:spPr/>
        <p:txBody>
          <a:bodyPr>
            <a:normAutofit/>
          </a:bodyPr>
          <a:lstStyle/>
          <a:p>
            <a:pPr marL="444500" indent="-444500"/>
            <a:r>
              <a:rPr lang="en-US" altLang="zh-TW" sz="2400" dirty="0">
                <a:solidFill>
                  <a:schemeClr val="tx1"/>
                </a:solidFill>
                <a:latin typeface="Arial" panose="020B0604020202020204" pitchFamily="34" charset="0"/>
                <a:cs typeface="Arial" panose="020B0604020202020204" pitchFamily="34" charset="0"/>
              </a:rPr>
              <a:t>Sized number</a:t>
            </a:r>
          </a:p>
          <a:p>
            <a:pPr marL="909638" lvl="1"/>
            <a:r>
              <a:rPr lang="en-US" altLang="zh-TW" sz="2000" dirty="0">
                <a:solidFill>
                  <a:schemeClr val="tx1"/>
                </a:solidFill>
                <a:latin typeface="Arial" panose="020B0604020202020204" pitchFamily="34" charset="0"/>
                <a:cs typeface="Arial" panose="020B0604020202020204" pitchFamily="34" charset="0"/>
              </a:rPr>
              <a:t>&lt;size&gt;`&lt;base format&gt;&lt;number&gt;</a:t>
            </a:r>
          </a:p>
          <a:p>
            <a:pPr marL="909638" lvl="1"/>
            <a:r>
              <a:rPr lang="en-US" altLang="zh-TW" sz="2000" dirty="0">
                <a:solidFill>
                  <a:schemeClr val="tx1"/>
                </a:solidFill>
                <a:latin typeface="Arial" panose="020B0604020202020204" pitchFamily="34" charset="0"/>
                <a:cs typeface="Arial" panose="020B0604020202020204" pitchFamily="34" charset="0"/>
              </a:rPr>
              <a:t>4`b1001  </a:t>
            </a:r>
          </a:p>
          <a:p>
            <a:pPr marL="909638" lvl="1"/>
            <a:r>
              <a:rPr lang="en-US" altLang="zh-TW" sz="2000" dirty="0">
                <a:solidFill>
                  <a:schemeClr val="tx1"/>
                </a:solidFill>
                <a:latin typeface="Arial" panose="020B0604020202020204" pitchFamily="34" charset="0"/>
                <a:cs typeface="Arial" panose="020B0604020202020204" pitchFamily="34" charset="0"/>
              </a:rPr>
              <a:t>16`habcd</a:t>
            </a:r>
          </a:p>
          <a:p>
            <a:pPr marL="444500" indent="-444500"/>
            <a:r>
              <a:rPr lang="en-US" altLang="zh-TW" sz="2400" dirty="0" err="1">
                <a:solidFill>
                  <a:schemeClr val="tx1"/>
                </a:solidFill>
                <a:latin typeface="Arial" panose="020B0604020202020204" pitchFamily="34" charset="0"/>
                <a:cs typeface="Arial" panose="020B0604020202020204" pitchFamily="34" charset="0"/>
              </a:rPr>
              <a:t>Unsized</a:t>
            </a:r>
            <a:r>
              <a:rPr lang="en-US" altLang="zh-TW" sz="2400" dirty="0">
                <a:solidFill>
                  <a:schemeClr val="tx1"/>
                </a:solidFill>
                <a:latin typeface="Arial" panose="020B0604020202020204" pitchFamily="34" charset="0"/>
                <a:cs typeface="Arial" panose="020B0604020202020204" pitchFamily="34" charset="0"/>
              </a:rPr>
              <a:t> number: 32bit</a:t>
            </a:r>
          </a:p>
          <a:p>
            <a:pPr marL="444500" indent="-444500">
              <a:buNone/>
            </a:pPr>
            <a:r>
              <a:rPr lang="en-US" altLang="zh-TW" sz="2400" dirty="0">
                <a:solidFill>
                  <a:schemeClr val="tx1"/>
                </a:solidFill>
                <a:latin typeface="Arial" panose="020B0604020202020204" pitchFamily="34" charset="0"/>
                <a:cs typeface="Arial" panose="020B0604020202020204" pitchFamily="34" charset="0"/>
              </a:rPr>
              <a:t>	`&lt;base format&gt;&lt;number&gt;</a:t>
            </a:r>
          </a:p>
          <a:p>
            <a:pPr marL="909638" lvl="1"/>
            <a:r>
              <a:rPr lang="en-US" altLang="zh-TW" sz="2000" dirty="0">
                <a:solidFill>
                  <a:schemeClr val="tx1"/>
                </a:solidFill>
                <a:latin typeface="Arial" panose="020B0604020202020204" pitchFamily="34" charset="0"/>
                <a:cs typeface="Arial" panose="020B0604020202020204" pitchFamily="34" charset="0"/>
              </a:rPr>
              <a:t>2009 </a:t>
            </a:r>
          </a:p>
          <a:p>
            <a:pPr marL="909638" lvl="1"/>
            <a:r>
              <a:rPr lang="en-US" altLang="zh-TW" sz="2000" dirty="0">
                <a:solidFill>
                  <a:schemeClr val="tx1"/>
                </a:solidFill>
                <a:latin typeface="Arial" panose="020B0604020202020204" pitchFamily="34" charset="0"/>
                <a:cs typeface="Arial" panose="020B0604020202020204" pitchFamily="34" charset="0"/>
              </a:rPr>
              <a:t> `</a:t>
            </a:r>
            <a:r>
              <a:rPr lang="en-US" altLang="zh-TW" sz="2000" dirty="0" err="1">
                <a:solidFill>
                  <a:schemeClr val="tx1"/>
                </a:solidFill>
                <a:latin typeface="Arial" panose="020B0604020202020204" pitchFamily="34" charset="0"/>
                <a:cs typeface="Arial" panose="020B0604020202020204" pitchFamily="34" charset="0"/>
              </a:rPr>
              <a:t>habc</a:t>
            </a:r>
            <a:endParaRPr lang="en-US" altLang="zh-TW" sz="2000" dirty="0">
              <a:solidFill>
                <a:schemeClr val="tx1"/>
              </a:solidFill>
              <a:latin typeface="Arial" panose="020B0604020202020204" pitchFamily="34" charset="0"/>
              <a:cs typeface="Arial" panose="020B0604020202020204" pitchFamily="34" charset="0"/>
            </a:endParaRPr>
          </a:p>
          <a:p>
            <a:pPr marL="444500" indent="-444500"/>
            <a:r>
              <a:rPr lang="en-US" altLang="zh-TW" sz="2400" dirty="0">
                <a:solidFill>
                  <a:schemeClr val="tx1"/>
                </a:solidFill>
                <a:latin typeface="Arial" panose="020B0604020202020204" pitchFamily="34" charset="0"/>
                <a:cs typeface="Arial" panose="020B0604020202020204" pitchFamily="34" charset="0"/>
              </a:rPr>
              <a:t>x or z</a:t>
            </a:r>
          </a:p>
          <a:p>
            <a:pPr marL="909638" lvl="1"/>
            <a:r>
              <a:rPr lang="en-US" altLang="zh-TW" sz="2000" dirty="0">
                <a:solidFill>
                  <a:schemeClr val="tx1"/>
                </a:solidFill>
                <a:latin typeface="Arial" panose="020B0604020202020204" pitchFamily="34" charset="0"/>
                <a:cs typeface="Arial" panose="020B0604020202020204" pitchFamily="34" charset="0"/>
              </a:rPr>
              <a:t>x: an unknown value</a:t>
            </a:r>
          </a:p>
          <a:p>
            <a:pPr marL="909638" lvl="1"/>
            <a:r>
              <a:rPr lang="en-US" altLang="zh-TW" sz="2000" dirty="0">
                <a:solidFill>
                  <a:schemeClr val="tx1"/>
                </a:solidFill>
                <a:latin typeface="Arial" panose="020B0604020202020204" pitchFamily="34" charset="0"/>
                <a:cs typeface="Arial" panose="020B0604020202020204" pitchFamily="34" charset="0"/>
              </a:rPr>
              <a:t>z: a high impedance</a:t>
            </a:r>
          </a:p>
        </p:txBody>
      </p:sp>
      <p:grpSp>
        <p:nvGrpSpPr>
          <p:cNvPr id="30" name="그룹 29">
            <a:extLst>
              <a:ext uri="{FF2B5EF4-FFF2-40B4-BE49-F238E27FC236}">
                <a16:creationId xmlns:a16="http://schemas.microsoft.com/office/drawing/2014/main" id="{ECF3318C-28BA-7142-B465-3DE31DD81CBF}"/>
              </a:ext>
            </a:extLst>
          </p:cNvPr>
          <p:cNvGrpSpPr/>
          <p:nvPr/>
        </p:nvGrpSpPr>
        <p:grpSpPr>
          <a:xfrm>
            <a:off x="7875941" y="297544"/>
            <a:ext cx="3735809" cy="4310827"/>
            <a:chOff x="7970237" y="769612"/>
            <a:chExt cx="3735809" cy="4310827"/>
          </a:xfrm>
        </p:grpSpPr>
        <p:pic>
          <p:nvPicPr>
            <p:cNvPr id="13" name="그림 4">
              <a:extLst>
                <a:ext uri="{FF2B5EF4-FFF2-40B4-BE49-F238E27FC236}">
                  <a16:creationId xmlns:a16="http://schemas.microsoft.com/office/drawing/2014/main" id="{B90D878A-CBC7-D643-AD6F-5F327ADCB8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8081" y="769612"/>
              <a:ext cx="20018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그림 4">
              <a:extLst>
                <a:ext uri="{FF2B5EF4-FFF2-40B4-BE49-F238E27FC236}">
                  <a16:creationId xmlns:a16="http://schemas.microsoft.com/office/drawing/2014/main" id="{E07D5022-5B34-5E4B-B887-2E4C2C937B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8081" y="2943664"/>
              <a:ext cx="20018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8279BD3C-D9CC-4D4B-85FF-63107641B1AE}"/>
                </a:ext>
              </a:extLst>
            </p:cNvPr>
            <p:cNvSpPr txBox="1"/>
            <p:nvPr/>
          </p:nvSpPr>
          <p:spPr>
            <a:xfrm>
              <a:off x="7970237" y="1576956"/>
              <a:ext cx="593817" cy="369332"/>
            </a:xfrm>
            <a:prstGeom prst="rect">
              <a:avLst/>
            </a:prstGeom>
            <a:noFill/>
          </p:spPr>
          <p:txBody>
            <a:bodyPr wrap="none" rtlCol="0">
              <a:spAutoFit/>
            </a:bodyPr>
            <a:lstStyle/>
            <a:p>
              <a:r>
                <a:rPr kumimoji="1" lang="en-US" altLang="ko-KR" dirty="0" err="1">
                  <a:solidFill>
                    <a:srgbClr val="FF0000"/>
                  </a:solidFill>
                </a:rPr>
                <a:t>Vdd</a:t>
              </a:r>
              <a:endParaRPr kumimoji="1" lang="ko-KR" altLang="en-US" dirty="0">
                <a:solidFill>
                  <a:srgbClr val="FF0000"/>
                </a:solidFill>
              </a:endParaRPr>
            </a:p>
          </p:txBody>
        </p:sp>
        <p:sp>
          <p:nvSpPr>
            <p:cNvPr id="17" name="TextBox 16">
              <a:extLst>
                <a:ext uri="{FF2B5EF4-FFF2-40B4-BE49-F238E27FC236}">
                  <a16:creationId xmlns:a16="http://schemas.microsoft.com/office/drawing/2014/main" id="{EDEF84F2-5ABF-CA4D-AB11-63E87338DF51}"/>
                </a:ext>
              </a:extLst>
            </p:cNvPr>
            <p:cNvSpPr txBox="1"/>
            <p:nvPr/>
          </p:nvSpPr>
          <p:spPr>
            <a:xfrm>
              <a:off x="8189072" y="3827385"/>
              <a:ext cx="311304" cy="369332"/>
            </a:xfrm>
            <a:prstGeom prst="rect">
              <a:avLst/>
            </a:prstGeom>
            <a:noFill/>
          </p:spPr>
          <p:txBody>
            <a:bodyPr wrap="none" rtlCol="0">
              <a:spAutoFit/>
            </a:bodyPr>
            <a:lstStyle/>
            <a:p>
              <a:r>
                <a:rPr kumimoji="1" lang="en-US" altLang="ko-KR" dirty="0">
                  <a:solidFill>
                    <a:srgbClr val="FF0000"/>
                  </a:solidFill>
                </a:rPr>
                <a:t>0</a:t>
              </a:r>
              <a:endParaRPr kumimoji="1" lang="ko-KR" altLang="en-US" dirty="0">
                <a:solidFill>
                  <a:srgbClr val="FF0000"/>
                </a:solidFill>
              </a:endParaRPr>
            </a:p>
          </p:txBody>
        </p:sp>
        <p:cxnSp>
          <p:nvCxnSpPr>
            <p:cNvPr id="21" name="직선 연결선[R] 20">
              <a:extLst>
                <a:ext uri="{FF2B5EF4-FFF2-40B4-BE49-F238E27FC236}">
                  <a16:creationId xmlns:a16="http://schemas.microsoft.com/office/drawing/2014/main" id="{E8D63CA6-5D79-FB48-A488-9344BB68ABD7}"/>
                </a:ext>
              </a:extLst>
            </p:cNvPr>
            <p:cNvCxnSpPr/>
            <p:nvPr/>
          </p:nvCxnSpPr>
          <p:spPr>
            <a:xfrm>
              <a:off x="10079421" y="1806469"/>
              <a:ext cx="6411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R] 21">
              <a:extLst>
                <a:ext uri="{FF2B5EF4-FFF2-40B4-BE49-F238E27FC236}">
                  <a16:creationId xmlns:a16="http://schemas.microsoft.com/office/drawing/2014/main" id="{2AAE60B4-8153-174D-9BD8-4F395CEA7CDD}"/>
                </a:ext>
              </a:extLst>
            </p:cNvPr>
            <p:cNvCxnSpPr/>
            <p:nvPr/>
          </p:nvCxnSpPr>
          <p:spPr>
            <a:xfrm>
              <a:off x="10079420" y="3991031"/>
              <a:ext cx="6411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5A7BA073-7150-4445-BB02-1FE4DD3B406F}"/>
                </a:ext>
              </a:extLst>
            </p:cNvPr>
            <p:cNvCxnSpPr>
              <a:cxnSpLocks/>
            </p:cNvCxnSpPr>
            <p:nvPr/>
          </p:nvCxnSpPr>
          <p:spPr>
            <a:xfrm flipV="1">
              <a:off x="10725807" y="1806469"/>
              <a:ext cx="0" cy="220558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B2A3AAB1-52D2-9E41-8711-A77FE4667195}"/>
                </a:ext>
              </a:extLst>
            </p:cNvPr>
            <p:cNvCxnSpPr/>
            <p:nvPr/>
          </p:nvCxnSpPr>
          <p:spPr>
            <a:xfrm>
              <a:off x="10720551" y="2866701"/>
              <a:ext cx="6411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AC0B54-1910-5345-ABD6-A6B679E936FD}"/>
                </a:ext>
              </a:extLst>
            </p:cNvPr>
            <p:cNvSpPr txBox="1"/>
            <p:nvPr/>
          </p:nvSpPr>
          <p:spPr>
            <a:xfrm>
              <a:off x="10467316" y="4039356"/>
              <a:ext cx="593817" cy="369332"/>
            </a:xfrm>
            <a:prstGeom prst="rect">
              <a:avLst/>
            </a:prstGeom>
            <a:noFill/>
          </p:spPr>
          <p:txBody>
            <a:bodyPr wrap="none" rtlCol="0">
              <a:spAutoFit/>
            </a:bodyPr>
            <a:lstStyle/>
            <a:p>
              <a:r>
                <a:rPr kumimoji="1" lang="en-US" altLang="ko-KR" dirty="0" err="1">
                  <a:solidFill>
                    <a:srgbClr val="FF0000"/>
                  </a:solidFill>
                </a:rPr>
                <a:t>Vdd</a:t>
              </a:r>
              <a:endParaRPr kumimoji="1" lang="ko-KR" altLang="en-US" dirty="0">
                <a:solidFill>
                  <a:srgbClr val="FF0000"/>
                </a:solidFill>
              </a:endParaRPr>
            </a:p>
          </p:txBody>
        </p:sp>
        <p:sp>
          <p:nvSpPr>
            <p:cNvPr id="28" name="TextBox 27">
              <a:extLst>
                <a:ext uri="{FF2B5EF4-FFF2-40B4-BE49-F238E27FC236}">
                  <a16:creationId xmlns:a16="http://schemas.microsoft.com/office/drawing/2014/main" id="{5834279F-A59E-B341-BE58-170474C7072A}"/>
                </a:ext>
              </a:extLst>
            </p:cNvPr>
            <p:cNvSpPr txBox="1"/>
            <p:nvPr/>
          </p:nvSpPr>
          <p:spPr>
            <a:xfrm>
              <a:off x="10564899" y="1423485"/>
              <a:ext cx="311304" cy="369332"/>
            </a:xfrm>
            <a:prstGeom prst="rect">
              <a:avLst/>
            </a:prstGeom>
            <a:noFill/>
          </p:spPr>
          <p:txBody>
            <a:bodyPr wrap="none" rtlCol="0">
              <a:spAutoFit/>
            </a:bodyPr>
            <a:lstStyle/>
            <a:p>
              <a:r>
                <a:rPr kumimoji="1" lang="en-US" altLang="ko-KR" dirty="0">
                  <a:solidFill>
                    <a:srgbClr val="FF0000"/>
                  </a:solidFill>
                </a:rPr>
                <a:t>0</a:t>
              </a:r>
              <a:endParaRPr kumimoji="1" lang="ko-KR" altLang="en-US" dirty="0">
                <a:solidFill>
                  <a:srgbClr val="FF0000"/>
                </a:solidFill>
              </a:endParaRPr>
            </a:p>
          </p:txBody>
        </p:sp>
        <p:sp>
          <p:nvSpPr>
            <p:cNvPr id="29" name="TextBox 28">
              <a:extLst>
                <a:ext uri="{FF2B5EF4-FFF2-40B4-BE49-F238E27FC236}">
                  <a16:creationId xmlns:a16="http://schemas.microsoft.com/office/drawing/2014/main" id="{4DEB7595-BF51-6146-93E1-A6886F48186E}"/>
                </a:ext>
              </a:extLst>
            </p:cNvPr>
            <p:cNvSpPr txBox="1"/>
            <p:nvPr/>
          </p:nvSpPr>
          <p:spPr>
            <a:xfrm>
              <a:off x="11381918" y="2682035"/>
              <a:ext cx="324128" cy="369332"/>
            </a:xfrm>
            <a:prstGeom prst="rect">
              <a:avLst/>
            </a:prstGeom>
            <a:noFill/>
          </p:spPr>
          <p:txBody>
            <a:bodyPr wrap="none" rtlCol="0">
              <a:spAutoFit/>
            </a:bodyPr>
            <a:lstStyle/>
            <a:p>
              <a:r>
                <a:rPr kumimoji="1" lang="en-US" altLang="ko-KR" dirty="0">
                  <a:solidFill>
                    <a:srgbClr val="FF0000"/>
                  </a:solidFill>
                </a:rPr>
                <a:t>X</a:t>
              </a:r>
              <a:endParaRPr kumimoji="1" lang="ko-KR" altLang="en-US" dirty="0">
                <a:solidFill>
                  <a:srgbClr val="FF0000"/>
                </a:solidFill>
              </a:endParaRPr>
            </a:p>
          </p:txBody>
        </p:sp>
      </p:grpSp>
      <p:grpSp>
        <p:nvGrpSpPr>
          <p:cNvPr id="37" name="그룹 36">
            <a:extLst>
              <a:ext uri="{FF2B5EF4-FFF2-40B4-BE49-F238E27FC236}">
                <a16:creationId xmlns:a16="http://schemas.microsoft.com/office/drawing/2014/main" id="{3C4E22A6-7EAA-2445-BC80-2D09653B6612}"/>
              </a:ext>
            </a:extLst>
          </p:cNvPr>
          <p:cNvGrpSpPr/>
          <p:nvPr/>
        </p:nvGrpSpPr>
        <p:grpSpPr>
          <a:xfrm>
            <a:off x="3762151" y="4125793"/>
            <a:ext cx="4837312" cy="2527300"/>
            <a:chOff x="3762151" y="4125793"/>
            <a:chExt cx="4837312" cy="2527300"/>
          </a:xfrm>
        </p:grpSpPr>
        <p:grpSp>
          <p:nvGrpSpPr>
            <p:cNvPr id="4" name="그룹 3">
              <a:extLst>
                <a:ext uri="{FF2B5EF4-FFF2-40B4-BE49-F238E27FC236}">
                  <a16:creationId xmlns:a16="http://schemas.microsoft.com/office/drawing/2014/main" id="{3A29872C-513E-4F40-9739-2FAF242C128E}"/>
                </a:ext>
              </a:extLst>
            </p:cNvPr>
            <p:cNvGrpSpPr/>
            <p:nvPr/>
          </p:nvGrpSpPr>
          <p:grpSpPr>
            <a:xfrm>
              <a:off x="4355968" y="4125793"/>
              <a:ext cx="3208604" cy="2527300"/>
              <a:chOff x="7879810" y="2690644"/>
              <a:chExt cx="3208604" cy="2527300"/>
            </a:xfrm>
          </p:grpSpPr>
          <p:pic>
            <p:nvPicPr>
              <p:cNvPr id="2" name="그림 1">
                <a:extLst>
                  <a:ext uri="{FF2B5EF4-FFF2-40B4-BE49-F238E27FC236}">
                    <a16:creationId xmlns:a16="http://schemas.microsoft.com/office/drawing/2014/main" id="{CF09886E-68BD-D641-8887-EF756A2387C6}"/>
                  </a:ext>
                </a:extLst>
              </p:cNvPr>
              <p:cNvPicPr>
                <a:picLocks noChangeAspect="1"/>
              </p:cNvPicPr>
              <p:nvPr/>
            </p:nvPicPr>
            <p:blipFill>
              <a:blip r:embed="rId4"/>
              <a:stretch>
                <a:fillRect/>
              </a:stretch>
            </p:blipFill>
            <p:spPr>
              <a:xfrm>
                <a:off x="7879810" y="2690644"/>
                <a:ext cx="3086100" cy="2527300"/>
              </a:xfrm>
              <a:prstGeom prst="rect">
                <a:avLst/>
              </a:prstGeom>
            </p:spPr>
          </p:pic>
          <p:sp>
            <p:nvSpPr>
              <p:cNvPr id="3" name="직사각형 2">
                <a:extLst>
                  <a:ext uri="{FF2B5EF4-FFF2-40B4-BE49-F238E27FC236}">
                    <a16:creationId xmlns:a16="http://schemas.microsoft.com/office/drawing/2014/main" id="{8AC76416-8277-2048-88E1-5F215EE0A15D}"/>
                  </a:ext>
                </a:extLst>
              </p:cNvPr>
              <p:cNvSpPr/>
              <p:nvPr/>
            </p:nvSpPr>
            <p:spPr>
              <a:xfrm>
                <a:off x="8313683" y="2690644"/>
                <a:ext cx="1061545" cy="965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 name="직사각형 5">
                <a:extLst>
                  <a:ext uri="{FF2B5EF4-FFF2-40B4-BE49-F238E27FC236}">
                    <a16:creationId xmlns:a16="http://schemas.microsoft.com/office/drawing/2014/main" id="{A8B011C9-20B5-2040-91B9-282B69165973}"/>
                  </a:ext>
                </a:extLst>
              </p:cNvPr>
              <p:cNvSpPr/>
              <p:nvPr/>
            </p:nvSpPr>
            <p:spPr>
              <a:xfrm>
                <a:off x="8313683" y="3687330"/>
                <a:ext cx="246993" cy="965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 name="직사각형 6">
                <a:extLst>
                  <a:ext uri="{FF2B5EF4-FFF2-40B4-BE49-F238E27FC236}">
                    <a16:creationId xmlns:a16="http://schemas.microsoft.com/office/drawing/2014/main" id="{43B2FEB0-EFD4-1F40-A8C6-539131E04FB8}"/>
                  </a:ext>
                </a:extLst>
              </p:cNvPr>
              <p:cNvSpPr/>
              <p:nvPr/>
            </p:nvSpPr>
            <p:spPr>
              <a:xfrm rot="16200000">
                <a:off x="9575488" y="3360945"/>
                <a:ext cx="220718" cy="432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직사각형 9">
                <a:extLst>
                  <a:ext uri="{FF2B5EF4-FFF2-40B4-BE49-F238E27FC236}">
                    <a16:creationId xmlns:a16="http://schemas.microsoft.com/office/drawing/2014/main" id="{DB71479C-DF38-894F-9196-A712CCB6073F}"/>
                  </a:ext>
                </a:extLst>
              </p:cNvPr>
              <p:cNvSpPr/>
              <p:nvPr/>
            </p:nvSpPr>
            <p:spPr>
              <a:xfrm rot="16200000">
                <a:off x="10575395" y="3174310"/>
                <a:ext cx="347743" cy="678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5" name="TextBox 4">
              <a:extLst>
                <a:ext uri="{FF2B5EF4-FFF2-40B4-BE49-F238E27FC236}">
                  <a16:creationId xmlns:a16="http://schemas.microsoft.com/office/drawing/2014/main" id="{47FC3DC8-708F-1546-88F6-5908935E8A75}"/>
                </a:ext>
              </a:extLst>
            </p:cNvPr>
            <p:cNvSpPr txBox="1"/>
            <p:nvPr/>
          </p:nvSpPr>
          <p:spPr>
            <a:xfrm>
              <a:off x="5092158" y="5256722"/>
              <a:ext cx="311304" cy="369332"/>
            </a:xfrm>
            <a:prstGeom prst="rect">
              <a:avLst/>
            </a:prstGeom>
            <a:noFill/>
          </p:spPr>
          <p:txBody>
            <a:bodyPr wrap="none" rtlCol="0">
              <a:spAutoFit/>
            </a:bodyPr>
            <a:lstStyle/>
            <a:p>
              <a:r>
                <a:rPr kumimoji="1" lang="en-US" altLang="ko-KR" dirty="0">
                  <a:solidFill>
                    <a:srgbClr val="FF0000"/>
                  </a:solidFill>
                </a:rPr>
                <a:t>0</a:t>
              </a:r>
              <a:endParaRPr kumimoji="1" lang="ko-KR" altLang="en-US" dirty="0">
                <a:solidFill>
                  <a:srgbClr val="FF0000"/>
                </a:solidFill>
              </a:endParaRPr>
            </a:p>
          </p:txBody>
        </p:sp>
        <p:sp>
          <p:nvSpPr>
            <p:cNvPr id="11" name="TextBox 10">
              <a:extLst>
                <a:ext uri="{FF2B5EF4-FFF2-40B4-BE49-F238E27FC236}">
                  <a16:creationId xmlns:a16="http://schemas.microsoft.com/office/drawing/2014/main" id="{F1384A7D-5973-594A-9703-E8A70ED96968}"/>
                </a:ext>
              </a:extLst>
            </p:cNvPr>
            <p:cNvSpPr txBox="1"/>
            <p:nvPr/>
          </p:nvSpPr>
          <p:spPr>
            <a:xfrm>
              <a:off x="3762151" y="5930814"/>
              <a:ext cx="593817" cy="369332"/>
            </a:xfrm>
            <a:prstGeom prst="rect">
              <a:avLst/>
            </a:prstGeom>
            <a:noFill/>
          </p:spPr>
          <p:txBody>
            <a:bodyPr wrap="none" rtlCol="0">
              <a:spAutoFit/>
            </a:bodyPr>
            <a:lstStyle/>
            <a:p>
              <a:r>
                <a:rPr kumimoji="1" lang="en-US" altLang="ko-KR" dirty="0" err="1">
                  <a:solidFill>
                    <a:srgbClr val="FF0000"/>
                  </a:solidFill>
                </a:rPr>
                <a:t>Vdd</a:t>
              </a:r>
              <a:endParaRPr kumimoji="1" lang="ko-KR" altLang="en-US" dirty="0">
                <a:solidFill>
                  <a:srgbClr val="FF0000"/>
                </a:solidFill>
              </a:endParaRPr>
            </a:p>
          </p:txBody>
        </p:sp>
        <p:sp>
          <p:nvSpPr>
            <p:cNvPr id="12" name="TextBox 11">
              <a:extLst>
                <a:ext uri="{FF2B5EF4-FFF2-40B4-BE49-F238E27FC236}">
                  <a16:creationId xmlns:a16="http://schemas.microsoft.com/office/drawing/2014/main" id="{6D81BEB9-EC04-0D4C-B5E0-64AE88815C3E}"/>
                </a:ext>
              </a:extLst>
            </p:cNvPr>
            <p:cNvSpPr txBox="1"/>
            <p:nvPr/>
          </p:nvSpPr>
          <p:spPr>
            <a:xfrm>
              <a:off x="6928515" y="4827454"/>
              <a:ext cx="1670948" cy="369332"/>
            </a:xfrm>
            <a:prstGeom prst="rect">
              <a:avLst/>
            </a:prstGeom>
            <a:noFill/>
          </p:spPr>
          <p:txBody>
            <a:bodyPr wrap="square" rtlCol="0">
              <a:spAutoFit/>
            </a:bodyPr>
            <a:lstStyle/>
            <a:p>
              <a:r>
                <a:rPr kumimoji="1" lang="en-US" altLang="ko-KR" dirty="0">
                  <a:solidFill>
                    <a:srgbClr val="FF0000"/>
                  </a:solidFill>
                </a:rPr>
                <a:t>Z (or floating)</a:t>
              </a:r>
              <a:endParaRPr kumimoji="1" lang="ko-KR" altLang="en-US" dirty="0">
                <a:solidFill>
                  <a:srgbClr val="FF0000"/>
                </a:solidFill>
              </a:endParaRPr>
            </a:p>
          </p:txBody>
        </p:sp>
        <p:sp>
          <p:nvSpPr>
            <p:cNvPr id="31" name="직사각형 30">
              <a:extLst>
                <a:ext uri="{FF2B5EF4-FFF2-40B4-BE49-F238E27FC236}">
                  <a16:creationId xmlns:a16="http://schemas.microsoft.com/office/drawing/2014/main" id="{B14B6B2C-E643-FF40-A461-3E6F52B92195}"/>
                </a:ext>
              </a:extLst>
            </p:cNvPr>
            <p:cNvSpPr/>
            <p:nvPr/>
          </p:nvSpPr>
          <p:spPr>
            <a:xfrm>
              <a:off x="5770091" y="4608370"/>
              <a:ext cx="217409" cy="842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33" name="직선 연결선[R] 32">
              <a:extLst>
                <a:ext uri="{FF2B5EF4-FFF2-40B4-BE49-F238E27FC236}">
                  <a16:creationId xmlns:a16="http://schemas.microsoft.com/office/drawing/2014/main" id="{76D7848D-55A6-E74D-8D06-9B9976E0D7D5}"/>
                </a:ext>
              </a:extLst>
            </p:cNvPr>
            <p:cNvCxnSpPr/>
            <p:nvPr/>
          </p:nvCxnSpPr>
          <p:spPr>
            <a:xfrm flipV="1">
              <a:off x="4904509" y="4608370"/>
              <a:ext cx="0" cy="14792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직선 연결선[R] 33">
              <a:extLst>
                <a:ext uri="{FF2B5EF4-FFF2-40B4-BE49-F238E27FC236}">
                  <a16:creationId xmlns:a16="http://schemas.microsoft.com/office/drawing/2014/main" id="{05B0B526-5DE9-8041-AE3B-F8F3DB76D360}"/>
                </a:ext>
              </a:extLst>
            </p:cNvPr>
            <p:cNvCxnSpPr>
              <a:cxnSpLocks/>
            </p:cNvCxnSpPr>
            <p:nvPr/>
          </p:nvCxnSpPr>
          <p:spPr>
            <a:xfrm flipH="1" flipV="1">
              <a:off x="4913337" y="4608370"/>
              <a:ext cx="1059065"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3C5276F0-4E39-D047-8BD7-9F7B9274A1DE}"/>
              </a:ext>
            </a:extLst>
          </p:cNvPr>
          <p:cNvSpPr txBox="1"/>
          <p:nvPr/>
        </p:nvSpPr>
        <p:spPr>
          <a:xfrm>
            <a:off x="6949500" y="6196048"/>
            <a:ext cx="1725601" cy="369332"/>
          </a:xfrm>
          <a:prstGeom prst="rect">
            <a:avLst/>
          </a:prstGeom>
          <a:noFill/>
        </p:spPr>
        <p:txBody>
          <a:bodyPr wrap="none" rtlCol="0">
            <a:spAutoFit/>
          </a:bodyPr>
          <a:lstStyle/>
          <a:p>
            <a:r>
              <a:rPr kumimoji="1" lang="en-US" altLang="ko-KR" dirty="0"/>
              <a:t>Tri-state buffer</a:t>
            </a:r>
            <a:endParaRPr kumimoji="1" lang="ko-KR" altLang="en-US" dirty="0"/>
          </a:p>
        </p:txBody>
      </p:sp>
      <p:sp>
        <p:nvSpPr>
          <p:cNvPr id="39" name="TextBox 38">
            <a:extLst>
              <a:ext uri="{FF2B5EF4-FFF2-40B4-BE49-F238E27FC236}">
                <a16:creationId xmlns:a16="http://schemas.microsoft.com/office/drawing/2014/main" id="{0CEFF64F-E503-E242-A31D-F3A6E4FEC9B5}"/>
              </a:ext>
            </a:extLst>
          </p:cNvPr>
          <p:cNvSpPr txBox="1"/>
          <p:nvPr/>
        </p:nvSpPr>
        <p:spPr>
          <a:xfrm>
            <a:off x="10110789" y="4294339"/>
            <a:ext cx="2081211" cy="369332"/>
          </a:xfrm>
          <a:prstGeom prst="rect">
            <a:avLst/>
          </a:prstGeom>
          <a:noFill/>
        </p:spPr>
        <p:txBody>
          <a:bodyPr wrap="none" rtlCol="0">
            <a:spAutoFit/>
          </a:bodyPr>
          <a:lstStyle/>
          <a:p>
            <a:r>
              <a:rPr kumimoji="1" lang="en-US" altLang="ko-KR" dirty="0"/>
              <a:t>Conflicting drivers</a:t>
            </a:r>
            <a:endParaRPr kumimoji="1" lang="ko-KR" altLang="en-US" dirty="0"/>
          </a:p>
        </p:txBody>
      </p:sp>
    </p:spTree>
    <p:extLst>
      <p:ext uri="{BB962C8B-B14F-4D97-AF65-F5344CB8AC3E}">
        <p14:creationId xmlns:p14="http://schemas.microsoft.com/office/powerpoint/2010/main" val="2976014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p:txBody>
          <a:bodyPr/>
          <a:lstStyle/>
          <a:p>
            <a:r>
              <a:rPr lang="en-US" altLang="ko-KR" b="1" spc="-150" dirty="0"/>
              <a:t>Number Representation</a:t>
            </a:r>
            <a:endParaRPr lang="en-US" altLang="ko-KR" dirty="0"/>
          </a:p>
        </p:txBody>
      </p:sp>
      <p:sp>
        <p:nvSpPr>
          <p:cNvPr id="9" name="내용 개체 틀 8"/>
          <p:cNvSpPr>
            <a:spLocks noGrp="1"/>
          </p:cNvSpPr>
          <p:nvPr>
            <p:ph idx="1"/>
          </p:nvPr>
        </p:nvSpPr>
        <p:spPr/>
        <p:txBody>
          <a:bodyPr>
            <a:normAutofit/>
          </a:bodyPr>
          <a:lstStyle/>
          <a:p>
            <a:r>
              <a:rPr lang="en-US" altLang="ko-KR" sz="2400" dirty="0">
                <a:solidFill>
                  <a:schemeClr val="tx1"/>
                </a:solidFill>
                <a:latin typeface="Arial" panose="020B0604020202020204" pitchFamily="34" charset="0"/>
                <a:ea typeface="굴림" charset="-127"/>
                <a:cs typeface="Arial" panose="020B0604020202020204" pitchFamily="34" charset="0"/>
              </a:rPr>
              <a:t>Verilog’s nets and registers hold four-valued data</a:t>
            </a:r>
          </a:p>
          <a:p>
            <a:pPr lvl="1"/>
            <a:r>
              <a:rPr lang="en-US" altLang="ko-KR" sz="2000" dirty="0">
                <a:solidFill>
                  <a:schemeClr val="tx1"/>
                </a:solidFill>
                <a:latin typeface="Arial" panose="020B0604020202020204" pitchFamily="34" charset="0"/>
                <a:ea typeface="굴림" charset="-127"/>
                <a:cs typeface="Arial" panose="020B0604020202020204" pitchFamily="34" charset="0"/>
              </a:rPr>
              <a:t>0</a:t>
            </a:r>
          </a:p>
          <a:p>
            <a:pPr lvl="2"/>
            <a:r>
              <a:rPr lang="en-US" altLang="ko-KR" sz="1800" dirty="0">
                <a:solidFill>
                  <a:schemeClr val="tx1"/>
                </a:solidFill>
                <a:latin typeface="Arial" panose="020B0604020202020204" pitchFamily="34" charset="0"/>
                <a:ea typeface="굴림" charset="-127"/>
                <a:cs typeface="Arial" panose="020B0604020202020204" pitchFamily="34" charset="0"/>
              </a:rPr>
              <a:t>Obvious, logic 0, false condition</a:t>
            </a:r>
          </a:p>
          <a:p>
            <a:pPr lvl="1"/>
            <a:r>
              <a:rPr lang="en-US" altLang="ko-KR" sz="2000" dirty="0">
                <a:solidFill>
                  <a:schemeClr val="tx1"/>
                </a:solidFill>
                <a:latin typeface="Arial" panose="020B0604020202020204" pitchFamily="34" charset="0"/>
                <a:ea typeface="굴림" charset="-127"/>
                <a:cs typeface="Arial" panose="020B0604020202020204" pitchFamily="34" charset="0"/>
              </a:rPr>
              <a:t>1</a:t>
            </a:r>
          </a:p>
          <a:p>
            <a:pPr lvl="2"/>
            <a:r>
              <a:rPr lang="en-US" altLang="ko-KR" sz="1800" dirty="0">
                <a:solidFill>
                  <a:schemeClr val="tx1"/>
                </a:solidFill>
                <a:latin typeface="Arial" panose="020B0604020202020204" pitchFamily="34" charset="0"/>
                <a:ea typeface="굴림" charset="-127"/>
                <a:cs typeface="Arial" panose="020B0604020202020204" pitchFamily="34" charset="0"/>
              </a:rPr>
              <a:t>Obvious, logic 1, true condition</a:t>
            </a:r>
          </a:p>
          <a:p>
            <a:pPr lvl="1"/>
            <a:r>
              <a:rPr lang="en-US" altLang="ko-KR" sz="2000" dirty="0">
                <a:solidFill>
                  <a:schemeClr val="tx1"/>
                </a:solidFill>
                <a:latin typeface="Arial" panose="020B0604020202020204" pitchFamily="34" charset="0"/>
                <a:ea typeface="굴림" charset="-127"/>
                <a:cs typeface="Arial" panose="020B0604020202020204" pitchFamily="34" charset="0"/>
              </a:rPr>
              <a:t>Z</a:t>
            </a:r>
          </a:p>
          <a:p>
            <a:pPr lvl="2"/>
            <a:r>
              <a:rPr lang="en-US" altLang="ko-KR" sz="1800" dirty="0">
                <a:solidFill>
                  <a:schemeClr val="tx1"/>
                </a:solidFill>
                <a:latin typeface="Arial" panose="020B0604020202020204" pitchFamily="34" charset="0"/>
                <a:ea typeface="굴림" charset="-127"/>
                <a:cs typeface="Arial" panose="020B0604020202020204" pitchFamily="34" charset="0"/>
              </a:rPr>
              <a:t>Output of an </a:t>
            </a:r>
            <a:r>
              <a:rPr lang="en-US" altLang="ko-KR" sz="1800" dirty="0" err="1">
                <a:solidFill>
                  <a:schemeClr val="tx1"/>
                </a:solidFill>
                <a:latin typeface="Arial" panose="020B0604020202020204" pitchFamily="34" charset="0"/>
                <a:ea typeface="굴림" charset="-127"/>
                <a:cs typeface="Arial" panose="020B0604020202020204" pitchFamily="34" charset="0"/>
              </a:rPr>
              <a:t>undriven</a:t>
            </a:r>
            <a:r>
              <a:rPr lang="en-US" altLang="ko-KR" sz="1800" dirty="0">
                <a:solidFill>
                  <a:schemeClr val="tx1"/>
                </a:solidFill>
                <a:latin typeface="Arial" panose="020B0604020202020204" pitchFamily="34" charset="0"/>
                <a:ea typeface="굴림" charset="-127"/>
                <a:cs typeface="Arial" panose="020B0604020202020204" pitchFamily="34" charset="0"/>
              </a:rPr>
              <a:t> </a:t>
            </a:r>
            <a:r>
              <a:rPr lang="en-US" altLang="ko-KR" sz="1800" dirty="0" err="1">
                <a:solidFill>
                  <a:schemeClr val="tx1"/>
                </a:solidFill>
                <a:latin typeface="Arial" panose="020B0604020202020204" pitchFamily="34" charset="0"/>
                <a:ea typeface="굴림" charset="-127"/>
                <a:cs typeface="Arial" panose="020B0604020202020204" pitchFamily="34" charset="0"/>
              </a:rPr>
              <a:t>tri-state</a:t>
            </a:r>
            <a:r>
              <a:rPr lang="en-US" altLang="ko-KR" sz="1800" dirty="0">
                <a:solidFill>
                  <a:schemeClr val="tx1"/>
                </a:solidFill>
                <a:latin typeface="Arial" panose="020B0604020202020204" pitchFamily="34" charset="0"/>
                <a:ea typeface="굴림" charset="-127"/>
                <a:cs typeface="Arial" panose="020B0604020202020204" pitchFamily="34" charset="0"/>
              </a:rPr>
              <a:t> driver</a:t>
            </a:r>
          </a:p>
          <a:p>
            <a:pPr lvl="2"/>
            <a:r>
              <a:rPr lang="en-US" altLang="ko-KR" sz="1800" dirty="0">
                <a:solidFill>
                  <a:schemeClr val="tx1"/>
                </a:solidFill>
                <a:latin typeface="Arial" panose="020B0604020202020204" pitchFamily="34" charset="0"/>
                <a:ea typeface="굴림" charset="-127"/>
                <a:cs typeface="Arial" panose="020B0604020202020204" pitchFamily="34" charset="0"/>
              </a:rPr>
              <a:t>Models case where nothing is setting a wire’s value</a:t>
            </a:r>
          </a:p>
          <a:p>
            <a:pPr lvl="1"/>
            <a:r>
              <a:rPr lang="en-US" altLang="ko-KR" sz="2000" dirty="0">
                <a:solidFill>
                  <a:schemeClr val="tx1"/>
                </a:solidFill>
                <a:latin typeface="Arial" panose="020B0604020202020204" pitchFamily="34" charset="0"/>
                <a:ea typeface="굴림" charset="-127"/>
                <a:cs typeface="Arial" panose="020B0604020202020204" pitchFamily="34" charset="0"/>
              </a:rPr>
              <a:t>X</a:t>
            </a:r>
          </a:p>
          <a:p>
            <a:pPr lvl="2"/>
            <a:r>
              <a:rPr lang="en-US" altLang="ko-KR" sz="1800" dirty="0">
                <a:solidFill>
                  <a:schemeClr val="tx1"/>
                </a:solidFill>
                <a:latin typeface="Arial" panose="020B0604020202020204" pitchFamily="34" charset="0"/>
                <a:ea typeface="굴림" charset="-127"/>
                <a:cs typeface="Arial" panose="020B0604020202020204" pitchFamily="34" charset="0"/>
              </a:rPr>
              <a:t>Models when the simulator can’t decide the value</a:t>
            </a:r>
          </a:p>
          <a:p>
            <a:pPr lvl="2"/>
            <a:r>
              <a:rPr lang="en-US" altLang="ko-KR" sz="1800" dirty="0">
                <a:solidFill>
                  <a:schemeClr val="tx1"/>
                </a:solidFill>
                <a:latin typeface="Arial" panose="020B0604020202020204" pitchFamily="34" charset="0"/>
                <a:ea typeface="굴림" charset="-127"/>
                <a:cs typeface="Arial" panose="020B0604020202020204" pitchFamily="34" charset="0"/>
              </a:rPr>
              <a:t>Initial state of registers</a:t>
            </a:r>
          </a:p>
          <a:p>
            <a:pPr lvl="2"/>
            <a:r>
              <a:rPr lang="en-US" altLang="ko-KR" sz="1800" dirty="0">
                <a:solidFill>
                  <a:schemeClr val="tx1"/>
                </a:solidFill>
                <a:latin typeface="Arial" panose="020B0604020202020204" pitchFamily="34" charset="0"/>
                <a:ea typeface="굴림" charset="-127"/>
                <a:cs typeface="Arial" panose="020B0604020202020204" pitchFamily="34" charset="0"/>
              </a:rPr>
              <a:t>When a wire is being driven to 0 and 1 simultaneously</a:t>
            </a:r>
          </a:p>
          <a:p>
            <a:pPr lvl="2"/>
            <a:r>
              <a:rPr lang="en-US" altLang="ko-KR" sz="1800" dirty="0">
                <a:solidFill>
                  <a:schemeClr val="tx1"/>
                </a:solidFill>
                <a:latin typeface="Arial" panose="020B0604020202020204" pitchFamily="34" charset="0"/>
                <a:ea typeface="굴림" charset="-127"/>
                <a:cs typeface="Arial" panose="020B0604020202020204" pitchFamily="34" charset="0"/>
              </a:rPr>
              <a:t>Output of a gate with Z inputs</a:t>
            </a:r>
          </a:p>
        </p:txBody>
      </p:sp>
    </p:spTree>
    <p:extLst>
      <p:ext uri="{BB962C8B-B14F-4D97-AF65-F5344CB8AC3E}">
        <p14:creationId xmlns:p14="http://schemas.microsoft.com/office/powerpoint/2010/main" val="1167282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4665438" y="2731708"/>
            <a:ext cx="3820778" cy="3096437"/>
            <a:chOff x="2555875" y="2708275"/>
            <a:chExt cx="3960813" cy="3209925"/>
          </a:xfrm>
        </p:grpSpPr>
        <p:pic>
          <p:nvPicPr>
            <p:cNvPr id="7" name="Picture 6" descr="tabl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875" y="2708275"/>
              <a:ext cx="3960813"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직사각형 1"/>
            <p:cNvSpPr>
              <a:spLocks noChangeArrowheads="1"/>
            </p:cNvSpPr>
            <p:nvPr/>
          </p:nvSpPr>
          <p:spPr bwMode="auto">
            <a:xfrm>
              <a:off x="2555875" y="3357563"/>
              <a:ext cx="720725" cy="43180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algn="ctr" eaLnBrk="1" latinLnBrk="0" hangingPunct="1">
                <a:spcBef>
                  <a:spcPct val="0"/>
                </a:spcBef>
                <a:buClrTx/>
                <a:buSzTx/>
                <a:buFontTx/>
                <a:buNone/>
              </a:pPr>
              <a:endParaRPr kumimoji="0" lang="ko-KR" altLang="en-US" sz="1800">
                <a:latin typeface="Tahoma" panose="020B0604030504040204" pitchFamily="34" charset="0"/>
                <a:ea typeface="굴림" panose="020B0600000101010101" pitchFamily="50" charset="-127"/>
              </a:endParaRPr>
            </a:p>
          </p:txBody>
        </p:sp>
        <p:sp>
          <p:nvSpPr>
            <p:cNvPr id="9" name="직사각형 5"/>
            <p:cNvSpPr>
              <a:spLocks noChangeArrowheads="1"/>
            </p:cNvSpPr>
            <p:nvPr/>
          </p:nvSpPr>
          <p:spPr bwMode="auto">
            <a:xfrm>
              <a:off x="5076825" y="3357563"/>
              <a:ext cx="719138" cy="43180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algn="ctr" eaLnBrk="1" latinLnBrk="0" hangingPunct="1">
                <a:spcBef>
                  <a:spcPct val="0"/>
                </a:spcBef>
                <a:buClrTx/>
                <a:buSzTx/>
                <a:buFontTx/>
                <a:buNone/>
              </a:pPr>
              <a:endParaRPr kumimoji="0" lang="ko-KR" altLang="en-US" sz="1800">
                <a:latin typeface="Tahoma" panose="020B0604030504040204" pitchFamily="34" charset="0"/>
                <a:ea typeface="굴림" panose="020B0600000101010101" pitchFamily="50" charset="-127"/>
              </a:endParaRPr>
            </a:p>
          </p:txBody>
        </p:sp>
      </p:grpSp>
      <p:sp>
        <p:nvSpPr>
          <p:cNvPr id="3" name="제목 2"/>
          <p:cNvSpPr>
            <a:spLocks noGrp="1"/>
          </p:cNvSpPr>
          <p:nvPr>
            <p:ph type="title"/>
          </p:nvPr>
        </p:nvSpPr>
        <p:spPr/>
        <p:txBody>
          <a:bodyPr>
            <a:normAutofit/>
          </a:bodyPr>
          <a:lstStyle/>
          <a:p>
            <a:r>
              <a:rPr lang="en-US" altLang="ko-KR" b="1" spc="-150" dirty="0"/>
              <a:t>Data Types</a:t>
            </a:r>
            <a:endParaRPr lang="ko-KR" altLang="en-US" dirty="0"/>
          </a:p>
        </p:txBody>
      </p:sp>
      <p:sp>
        <p:nvSpPr>
          <p:cNvPr id="4" name="내용 개체 틀 3"/>
          <p:cNvSpPr>
            <a:spLocks noGrp="1"/>
          </p:cNvSpPr>
          <p:nvPr>
            <p:ph idx="1"/>
          </p:nvPr>
        </p:nvSpPr>
        <p:spPr/>
        <p:txBody>
          <a:bodyPr/>
          <a:lstStyle/>
          <a:p>
            <a:r>
              <a:rPr lang="en-US" altLang="ko-KR" b="1" dirty="0">
                <a:solidFill>
                  <a:schemeClr val="tx1"/>
                </a:solidFill>
                <a:latin typeface="Arial" panose="020B0604020202020204" pitchFamily="34" charset="0"/>
                <a:ea typeface="굴림" charset="-127"/>
                <a:cs typeface="Arial" panose="020B0604020202020204" pitchFamily="34" charset="0"/>
              </a:rPr>
              <a:t>Nets:</a:t>
            </a:r>
            <a:r>
              <a:rPr lang="en-US" altLang="ko-KR" dirty="0">
                <a:solidFill>
                  <a:schemeClr val="tx1"/>
                </a:solidFill>
                <a:latin typeface="Arial" panose="020B0604020202020204" pitchFamily="34" charset="0"/>
                <a:ea typeface="굴림" charset="-127"/>
                <a:cs typeface="Arial" panose="020B0604020202020204" pitchFamily="34" charset="0"/>
              </a:rPr>
              <a:t> any hardware connection points</a:t>
            </a:r>
          </a:p>
          <a:p>
            <a:r>
              <a:rPr lang="en-US" altLang="ko-KR" b="1" dirty="0">
                <a:solidFill>
                  <a:schemeClr val="tx1"/>
                </a:solidFill>
                <a:latin typeface="Arial" panose="020B0604020202020204" pitchFamily="34" charset="0"/>
                <a:ea typeface="굴림" charset="-127"/>
                <a:cs typeface="Arial" panose="020B0604020202020204" pitchFamily="34" charset="0"/>
              </a:rPr>
              <a:t>Variables:</a:t>
            </a:r>
            <a:r>
              <a:rPr lang="en-US" altLang="ko-KR" dirty="0">
                <a:solidFill>
                  <a:schemeClr val="tx1"/>
                </a:solidFill>
                <a:latin typeface="Arial" panose="020B0604020202020204" pitchFamily="34" charset="0"/>
                <a:ea typeface="굴림" charset="-127"/>
                <a:cs typeface="Arial" panose="020B0604020202020204" pitchFamily="34" charset="0"/>
              </a:rPr>
              <a:t> any data storage elements</a:t>
            </a:r>
          </a:p>
          <a:p>
            <a:endParaRPr lang="ko-KR" altLang="en-US" dirty="0">
              <a:solidFill>
                <a:schemeClr val="tx1"/>
              </a:solidFill>
            </a:endParaRPr>
          </a:p>
        </p:txBody>
      </p:sp>
    </p:spTree>
    <p:extLst>
      <p:ext uri="{BB962C8B-B14F-4D97-AF65-F5344CB8AC3E}">
        <p14:creationId xmlns:p14="http://schemas.microsoft.com/office/powerpoint/2010/main" val="4122234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Agenda</a:t>
            </a:r>
            <a:endParaRPr lang="ko-KR" altLang="en-US" dirty="0"/>
          </a:p>
        </p:txBody>
      </p:sp>
      <p:sp>
        <p:nvSpPr>
          <p:cNvPr id="3" name="내용 개체 틀 2"/>
          <p:cNvSpPr>
            <a:spLocks noGrp="1"/>
          </p:cNvSpPr>
          <p:nvPr>
            <p:ph idx="1"/>
          </p:nvPr>
        </p:nvSpPr>
        <p:spPr>
          <a:xfrm>
            <a:off x="609600" y="1417638"/>
            <a:ext cx="10773905" cy="5303837"/>
          </a:xfrm>
        </p:spPr>
        <p:txBody>
          <a:bodyPr>
            <a:normAutofit/>
          </a:bodyPr>
          <a:lstStyle/>
          <a:p>
            <a:r>
              <a:rPr lang="en-US" altLang="ko-KR" dirty="0"/>
              <a:t>Lecture</a:t>
            </a:r>
          </a:p>
          <a:p>
            <a:pPr lvl="1"/>
            <a:r>
              <a:rPr lang="en-US" altLang="ko-KR" dirty="0"/>
              <a:t>Verilog design basics and testbench</a:t>
            </a:r>
          </a:p>
          <a:p>
            <a:endParaRPr lang="en-US" altLang="ko-KR" dirty="0">
              <a:sym typeface="Wingdings" panose="05000000000000000000" pitchFamily="2" charset="2"/>
            </a:endParaRPr>
          </a:p>
        </p:txBody>
      </p:sp>
      <p:sp>
        <p:nvSpPr>
          <p:cNvPr id="4" name="슬라이드 번호 개체 틀 3"/>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E143334-4AB7-49CA-B52F-E6E20F79A69B}" type="slidenum">
              <a:rPr kumimoji="0" lang="ko-KR"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pPr marL="0" marR="0" lvl="0" indent="0" algn="r" defTabSz="914400" rtl="0" eaLnBrk="1" fontAlgn="auto" latinLnBrk="1" hangingPunct="1">
                <a:lnSpc>
                  <a:spcPct val="100000"/>
                </a:lnSpc>
                <a:spcBef>
                  <a:spcPts val="0"/>
                </a:spcBef>
                <a:spcAft>
                  <a:spcPts val="0"/>
                </a:spcAft>
                <a:buClrTx/>
                <a:buSzTx/>
                <a:buFontTx/>
                <a:buNone/>
                <a:tabLst/>
                <a:defRPr/>
              </a:pPr>
              <a:t>2</a:t>
            </a:fld>
            <a:endParaRPr kumimoji="0" lang="ko-KR"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3141167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p:cNvSpPr txBox="1">
            <a:spLocks/>
          </p:cNvSpPr>
          <p:nvPr/>
        </p:nvSpPr>
        <p:spPr>
          <a:xfrm>
            <a:off x="323528" y="1124744"/>
            <a:ext cx="10649272" cy="5256584"/>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rgbClr val="CC3300"/>
              </a:buClr>
              <a:buSzPct val="70000"/>
              <a:buFont typeface="맑은 고딕" pitchFamily="50" charset="-127"/>
              <a:buChar char="□"/>
              <a:defRPr sz="2000" kern="1200">
                <a:solidFill>
                  <a:schemeClr val="tx1"/>
                </a:solidFill>
                <a:latin typeface="+mn-lt"/>
                <a:ea typeface="+mn-ea"/>
                <a:cs typeface="+mn-cs"/>
              </a:defRPr>
            </a:lvl1pPr>
            <a:lvl2pPr marL="742950" indent="-285750" algn="l" defTabSz="914400" rtl="0" eaLnBrk="1" latinLnBrk="1" hangingPunct="1">
              <a:spcBef>
                <a:spcPct val="20000"/>
              </a:spcBef>
              <a:buClr>
                <a:srgbClr val="3366FF"/>
              </a:buClr>
              <a:buSzPct val="65000"/>
              <a:buFont typeface="맑은 고딕" pitchFamily="50" charset="-127"/>
              <a:buChar char="◇"/>
              <a:defRPr sz="1800" kern="1200">
                <a:solidFill>
                  <a:schemeClr val="tx1"/>
                </a:solidFill>
                <a:latin typeface="+mn-lt"/>
                <a:ea typeface="+mn-ea"/>
                <a:cs typeface="+mn-cs"/>
              </a:defRPr>
            </a:lvl2pPr>
            <a:lvl3pPr marL="1143000" indent="-228600" algn="l" defTabSz="914400" rtl="0" eaLnBrk="1" latinLnBrk="1" hangingPunct="1">
              <a:spcBef>
                <a:spcPct val="20000"/>
              </a:spcBef>
              <a:buClr>
                <a:srgbClr val="FF5050"/>
              </a:buClr>
              <a:buSzPct val="65000"/>
              <a:buFont typeface="Wingdings" pitchFamily="2" charset="2"/>
              <a:buChar char="l"/>
              <a:defRPr sz="1700" kern="1200">
                <a:solidFill>
                  <a:schemeClr val="tx1"/>
                </a:solidFill>
                <a:latin typeface="+mn-lt"/>
                <a:ea typeface="+mn-ea"/>
                <a:cs typeface="+mn-cs"/>
              </a:defRPr>
            </a:lvl3pPr>
            <a:lvl4pPr marL="1600200" indent="-228600" algn="l" defTabSz="914400" rtl="0" eaLnBrk="1" latinLnBrk="1" hangingPunct="1">
              <a:spcBef>
                <a:spcPct val="20000"/>
              </a:spcBef>
              <a:buClr>
                <a:srgbClr val="6600FF"/>
              </a:buClr>
              <a:buSzPct val="50000"/>
              <a:buFont typeface="Wingdings" pitchFamily="2" charset="2"/>
              <a:buChar char="Ø"/>
              <a:defRPr sz="17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7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ko-KR" sz="2000" dirty="0">
              <a:solidFill>
                <a:srgbClr val="C00000"/>
              </a:solidFill>
              <a:ea typeface="굴림" charset="-127"/>
            </a:endParaRPr>
          </a:p>
        </p:txBody>
      </p:sp>
      <p:sp>
        <p:nvSpPr>
          <p:cNvPr id="3" name="제목 2"/>
          <p:cNvSpPr>
            <a:spLocks noGrp="1"/>
          </p:cNvSpPr>
          <p:nvPr>
            <p:ph type="title"/>
          </p:nvPr>
        </p:nvSpPr>
        <p:spPr/>
        <p:txBody>
          <a:bodyPr>
            <a:normAutofit/>
          </a:bodyPr>
          <a:lstStyle/>
          <a:p>
            <a:r>
              <a:rPr lang="en-US" altLang="ko-KR" b="1" spc="-150" dirty="0"/>
              <a:t>Two Main Data Types</a:t>
            </a:r>
            <a:endParaRPr lang="ko-KR" altLang="en-US" dirty="0"/>
          </a:p>
        </p:txBody>
      </p:sp>
      <p:sp>
        <p:nvSpPr>
          <p:cNvPr id="4" name="내용 개체 틀 3"/>
          <p:cNvSpPr>
            <a:spLocks noGrp="1"/>
          </p:cNvSpPr>
          <p:nvPr>
            <p:ph idx="1"/>
          </p:nvPr>
        </p:nvSpPr>
        <p:spPr/>
        <p:txBody>
          <a:bodyPr/>
          <a:lstStyle/>
          <a:p>
            <a:r>
              <a:rPr lang="en-US" altLang="ko-KR" sz="2400" dirty="0">
                <a:ea typeface="굴림" charset="-127"/>
              </a:rPr>
              <a:t>Nets(</a:t>
            </a:r>
            <a:r>
              <a:rPr lang="en-US" altLang="ko-KR" sz="2400" dirty="0">
                <a:solidFill>
                  <a:srgbClr val="C00000"/>
                </a:solidFill>
                <a:ea typeface="굴림" charset="-127"/>
              </a:rPr>
              <a:t>wire</a:t>
            </a:r>
            <a:r>
              <a:rPr lang="en-US" altLang="ko-KR" sz="2400" dirty="0">
                <a:ea typeface="굴림" charset="-127"/>
              </a:rPr>
              <a:t>) represent connections between things</a:t>
            </a:r>
          </a:p>
          <a:p>
            <a:pPr lvl="1"/>
            <a:r>
              <a:rPr lang="en-US" altLang="ko-KR" sz="2000" dirty="0">
                <a:ea typeface="굴림" charset="-127"/>
              </a:rPr>
              <a:t>Do not hold their value</a:t>
            </a:r>
          </a:p>
          <a:p>
            <a:pPr lvl="1"/>
            <a:r>
              <a:rPr lang="en-US" altLang="ko-KR" sz="2000" dirty="0">
                <a:ea typeface="굴림" charset="-127"/>
              </a:rPr>
              <a:t>Take their value from a driver such as a gate or other module</a:t>
            </a:r>
          </a:p>
          <a:p>
            <a:pPr lvl="1"/>
            <a:r>
              <a:rPr lang="en-US" altLang="ko-KR" sz="2000" dirty="0">
                <a:solidFill>
                  <a:srgbClr val="FF0000"/>
                </a:solidFill>
                <a:ea typeface="굴림" charset="-127"/>
              </a:rPr>
              <a:t>Cannot be assigned in an </a:t>
            </a:r>
            <a:r>
              <a:rPr lang="en-US" altLang="ko-KR" sz="2000" i="1" dirty="0">
                <a:solidFill>
                  <a:srgbClr val="FF0000"/>
                </a:solidFill>
                <a:ea typeface="굴림" charset="-127"/>
              </a:rPr>
              <a:t>initial</a:t>
            </a:r>
            <a:r>
              <a:rPr lang="en-US" altLang="ko-KR" sz="2000" dirty="0">
                <a:solidFill>
                  <a:srgbClr val="FF0000"/>
                </a:solidFill>
                <a:ea typeface="굴림" charset="-127"/>
              </a:rPr>
              <a:t> or </a:t>
            </a:r>
            <a:r>
              <a:rPr lang="en-US" altLang="ko-KR" sz="2000" i="1" dirty="0">
                <a:solidFill>
                  <a:srgbClr val="FF0000"/>
                </a:solidFill>
                <a:ea typeface="굴림" charset="-127"/>
              </a:rPr>
              <a:t>always</a:t>
            </a:r>
            <a:r>
              <a:rPr lang="en-US" altLang="ko-KR" sz="2000" dirty="0">
                <a:solidFill>
                  <a:srgbClr val="FF0000"/>
                </a:solidFill>
                <a:ea typeface="굴림" charset="-127"/>
              </a:rPr>
              <a:t> block</a:t>
            </a:r>
          </a:p>
          <a:p>
            <a:pPr lvl="1"/>
            <a:endParaRPr lang="en-US" altLang="ko-KR" sz="2000" dirty="0">
              <a:ea typeface="굴림" charset="-127"/>
            </a:endParaRPr>
          </a:p>
          <a:p>
            <a:r>
              <a:rPr lang="en-US" altLang="ko-KR" sz="2400" dirty="0" err="1">
                <a:ea typeface="굴림" charset="-127"/>
              </a:rPr>
              <a:t>Regs</a:t>
            </a:r>
            <a:r>
              <a:rPr lang="en-US" altLang="ko-KR" sz="2400" dirty="0">
                <a:ea typeface="굴림" charset="-127"/>
              </a:rPr>
              <a:t>(</a:t>
            </a:r>
            <a:r>
              <a:rPr lang="en-US" altLang="ko-KR" sz="2400" dirty="0" err="1">
                <a:solidFill>
                  <a:srgbClr val="C00000"/>
                </a:solidFill>
                <a:ea typeface="굴림" charset="-127"/>
              </a:rPr>
              <a:t>reg</a:t>
            </a:r>
            <a:r>
              <a:rPr lang="en-US" altLang="ko-KR" sz="2400" dirty="0">
                <a:ea typeface="굴림" charset="-127"/>
              </a:rPr>
              <a:t>) represent data storage</a:t>
            </a:r>
          </a:p>
          <a:p>
            <a:pPr lvl="1"/>
            <a:r>
              <a:rPr lang="en-US" altLang="ko-KR" sz="2000" dirty="0">
                <a:ea typeface="굴림" charset="-127"/>
              </a:rPr>
              <a:t>Behave exactly like memory in a computer</a:t>
            </a:r>
          </a:p>
          <a:p>
            <a:pPr lvl="1"/>
            <a:r>
              <a:rPr lang="en-US" altLang="ko-KR" sz="2000" dirty="0">
                <a:ea typeface="굴림" charset="-127"/>
              </a:rPr>
              <a:t>Hold their value until explicitly assigned in an </a:t>
            </a:r>
            <a:r>
              <a:rPr lang="en-US" altLang="ko-KR" sz="2000" i="1" dirty="0">
                <a:ea typeface="굴림" charset="-127"/>
              </a:rPr>
              <a:t>initial</a:t>
            </a:r>
            <a:r>
              <a:rPr lang="en-US" altLang="ko-KR" sz="2000" dirty="0">
                <a:ea typeface="굴림" charset="-127"/>
              </a:rPr>
              <a:t> or </a:t>
            </a:r>
            <a:r>
              <a:rPr lang="en-US" altLang="ko-KR" sz="2000" i="1" dirty="0">
                <a:ea typeface="굴림" charset="-127"/>
              </a:rPr>
              <a:t>always</a:t>
            </a:r>
            <a:r>
              <a:rPr lang="en-US" altLang="ko-KR" sz="2000" dirty="0">
                <a:ea typeface="굴림" charset="-127"/>
              </a:rPr>
              <a:t> block</a:t>
            </a:r>
          </a:p>
          <a:p>
            <a:pPr lvl="1"/>
            <a:r>
              <a:rPr lang="en-US" altLang="ko-KR" sz="2000" dirty="0">
                <a:ea typeface="굴림" charset="-127"/>
              </a:rPr>
              <a:t>Never connected to something</a:t>
            </a:r>
          </a:p>
          <a:p>
            <a:pPr lvl="1"/>
            <a:r>
              <a:rPr lang="en-US" altLang="ko-KR" sz="2000" dirty="0">
                <a:ea typeface="굴림" charset="-127"/>
              </a:rPr>
              <a:t>Can be used to model latches, flip-flops, etc.</a:t>
            </a:r>
          </a:p>
          <a:p>
            <a:pPr lvl="1"/>
            <a:r>
              <a:rPr lang="en-US" altLang="ko-KR" sz="2000" dirty="0">
                <a:ea typeface="굴림" charset="-127"/>
              </a:rPr>
              <a:t>Shared variables with all their attendant problems</a:t>
            </a:r>
          </a:p>
          <a:p>
            <a:pPr lvl="1"/>
            <a:r>
              <a:rPr lang="en-US" altLang="ko-KR" sz="2000" dirty="0">
                <a:solidFill>
                  <a:srgbClr val="C00000"/>
                </a:solidFill>
                <a:ea typeface="굴림" charset="-127"/>
              </a:rPr>
              <a:t>A variable of type register does not necessary represent a physical register</a:t>
            </a:r>
          </a:p>
          <a:p>
            <a:endParaRPr lang="ko-KR" altLang="en-US" dirty="0"/>
          </a:p>
        </p:txBody>
      </p:sp>
    </p:spTree>
    <p:extLst>
      <p:ext uri="{BB962C8B-B14F-4D97-AF65-F5344CB8AC3E}">
        <p14:creationId xmlns:p14="http://schemas.microsoft.com/office/powerpoint/2010/main" val="489347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fontScale="90000"/>
          </a:bodyPr>
          <a:lstStyle/>
          <a:p>
            <a:r>
              <a:rPr lang="en-US" altLang="ko-KR" b="1" spc="-150" dirty="0"/>
              <a:t>The integer and time Variables</a:t>
            </a:r>
            <a:endParaRPr lang="ko-KR" altLang="en-US" dirty="0"/>
          </a:p>
        </p:txBody>
      </p:sp>
      <p:sp>
        <p:nvSpPr>
          <p:cNvPr id="4" name="내용 개체 틀 3"/>
          <p:cNvSpPr>
            <a:spLocks noGrp="1"/>
          </p:cNvSpPr>
          <p:nvPr>
            <p:ph idx="1"/>
          </p:nvPr>
        </p:nvSpPr>
        <p:spPr/>
        <p:txBody>
          <a:bodyPr/>
          <a:lstStyle/>
          <a:p>
            <a:pPr marL="444500" indent="-444500">
              <a:defRPr/>
            </a:pPr>
            <a:r>
              <a:rPr lang="en-US" altLang="zh-TW" sz="2400" dirty="0">
                <a:latin typeface="Arial" panose="020B0604020202020204" pitchFamily="34" charset="0"/>
                <a:cs typeface="Arial" panose="020B0604020202020204" pitchFamily="34" charset="0"/>
              </a:rPr>
              <a:t>Integer variable</a:t>
            </a:r>
          </a:p>
          <a:p>
            <a:pPr marL="844550" lvl="1" indent="-444500">
              <a:defRPr/>
            </a:pPr>
            <a:r>
              <a:rPr lang="en-US" altLang="zh-TW" sz="2000" dirty="0">
                <a:latin typeface="Arial" panose="020B0604020202020204" pitchFamily="34" charset="0"/>
                <a:cs typeface="Arial" panose="020B0604020202020204" pitchFamily="34" charset="0"/>
              </a:rPr>
              <a:t>Contains integer values</a:t>
            </a:r>
          </a:p>
          <a:p>
            <a:pPr marL="844550" lvl="1" indent="-444500">
              <a:defRPr/>
            </a:pPr>
            <a:r>
              <a:rPr lang="en-US" altLang="zh-TW" sz="2000" dirty="0">
                <a:latin typeface="Arial" panose="020B0604020202020204" pitchFamily="34" charset="0"/>
                <a:cs typeface="Arial" panose="020B0604020202020204" pitchFamily="34" charset="0"/>
              </a:rPr>
              <a:t>Has at least 32 bits</a:t>
            </a:r>
          </a:p>
          <a:p>
            <a:pPr marL="844550" lvl="1" indent="-444500">
              <a:defRPr/>
            </a:pPr>
            <a:r>
              <a:rPr lang="en-US" altLang="zh-TW" sz="2000" dirty="0">
                <a:latin typeface="Arial" panose="020B0604020202020204" pitchFamily="34" charset="0"/>
                <a:cs typeface="Arial" panose="020B0604020202020204" pitchFamily="34" charset="0"/>
              </a:rPr>
              <a:t>Is treated as a signed </a:t>
            </a:r>
            <a:r>
              <a:rPr lang="en-US" altLang="zh-TW" sz="2000" dirty="0" err="1">
                <a:latin typeface="Arial" panose="020B0604020202020204" pitchFamily="34" charset="0"/>
                <a:cs typeface="Arial" panose="020B0604020202020204" pitchFamily="34" charset="0"/>
              </a:rPr>
              <a:t>reg</a:t>
            </a:r>
            <a:r>
              <a:rPr lang="en-US" altLang="zh-TW" sz="2000" dirty="0">
                <a:latin typeface="Arial" panose="020B0604020202020204" pitchFamily="34" charset="0"/>
                <a:cs typeface="Arial" panose="020B0604020202020204" pitchFamily="34" charset="0"/>
              </a:rPr>
              <a:t> variable</a:t>
            </a:r>
          </a:p>
          <a:p>
            <a:pPr marL="1317625" lvl="2">
              <a:buNone/>
              <a:defRPr/>
            </a:pPr>
            <a:r>
              <a:rPr lang="en-US" altLang="zh-TW" dirty="0">
                <a:latin typeface="Arial" panose="020B0604020202020204" pitchFamily="34" charset="0"/>
                <a:cs typeface="Arial" panose="020B0604020202020204" pitchFamily="34" charset="0"/>
              </a:rPr>
              <a:t>integer </a:t>
            </a:r>
            <a:r>
              <a:rPr lang="en-US" altLang="zh-TW" dirty="0" err="1">
                <a:latin typeface="Arial" panose="020B0604020202020204" pitchFamily="34" charset="0"/>
                <a:cs typeface="Arial" panose="020B0604020202020204" pitchFamily="34" charset="0"/>
              </a:rPr>
              <a:t>i</a:t>
            </a:r>
            <a:r>
              <a:rPr lang="en-US" altLang="zh-TW" dirty="0">
                <a:latin typeface="Arial" panose="020B0604020202020204" pitchFamily="34" charset="0"/>
                <a:cs typeface="Arial" panose="020B0604020202020204" pitchFamily="34" charset="0"/>
              </a:rPr>
              <a:t>, j;            </a:t>
            </a:r>
          </a:p>
          <a:p>
            <a:pPr marL="1317625" lvl="2">
              <a:buNone/>
              <a:defRPr/>
            </a:pPr>
            <a:r>
              <a:rPr lang="en-US" altLang="zh-TW" dirty="0">
                <a:latin typeface="Arial" panose="020B0604020202020204" pitchFamily="34" charset="0"/>
                <a:cs typeface="Arial" panose="020B0604020202020204" pitchFamily="34" charset="0"/>
              </a:rPr>
              <a:t>integer data[7:0]; </a:t>
            </a:r>
          </a:p>
          <a:p>
            <a:pPr marL="444500" indent="-444500">
              <a:defRPr/>
            </a:pPr>
            <a:r>
              <a:rPr lang="en-US" altLang="zh-TW" sz="2400" dirty="0">
                <a:latin typeface="Arial" panose="020B0604020202020204" pitchFamily="34" charset="0"/>
                <a:cs typeface="Arial" panose="020B0604020202020204" pitchFamily="34" charset="0"/>
              </a:rPr>
              <a:t>Time variable</a:t>
            </a:r>
          </a:p>
          <a:p>
            <a:pPr marL="844550" lvl="1" indent="-444500">
              <a:defRPr/>
            </a:pPr>
            <a:r>
              <a:rPr lang="en-US" altLang="zh-TW" sz="2000" dirty="0">
                <a:latin typeface="Arial" panose="020B0604020202020204" pitchFamily="34" charset="0"/>
                <a:cs typeface="Arial" panose="020B0604020202020204" pitchFamily="34" charset="0"/>
              </a:rPr>
              <a:t>Used for storing and manipulating simulation time</a:t>
            </a:r>
          </a:p>
          <a:p>
            <a:pPr marL="844550" lvl="1" indent="-444500">
              <a:defRPr/>
            </a:pPr>
            <a:r>
              <a:rPr lang="en-US" altLang="zh-TW" sz="2000" dirty="0">
                <a:latin typeface="Arial" panose="020B0604020202020204" pitchFamily="34" charset="0"/>
                <a:cs typeface="Arial" panose="020B0604020202020204" pitchFamily="34" charset="0"/>
              </a:rPr>
              <a:t>Used in conjunction with the </a:t>
            </a:r>
            <a:r>
              <a:rPr lang="en-US" altLang="zh-TW" sz="2000" dirty="0">
                <a:solidFill>
                  <a:schemeClr val="tx2">
                    <a:lumMod val="60000"/>
                    <a:lumOff val="40000"/>
                  </a:schemeClr>
                </a:solidFill>
                <a:latin typeface="Arial" panose="020B0604020202020204" pitchFamily="34" charset="0"/>
                <a:cs typeface="Arial" panose="020B0604020202020204" pitchFamily="34" charset="0"/>
              </a:rPr>
              <a:t>$time </a:t>
            </a:r>
            <a:r>
              <a:rPr lang="en-US" altLang="zh-TW" sz="2000" dirty="0">
                <a:latin typeface="Arial" panose="020B0604020202020204" pitchFamily="34" charset="0"/>
                <a:cs typeface="Arial" panose="020B0604020202020204" pitchFamily="34" charset="0"/>
              </a:rPr>
              <a:t>system task</a:t>
            </a:r>
          </a:p>
          <a:p>
            <a:pPr marL="844550" lvl="1" indent="-444500">
              <a:defRPr/>
            </a:pPr>
            <a:r>
              <a:rPr lang="en-US" altLang="zh-TW" sz="2000" dirty="0">
                <a:latin typeface="Arial" panose="020B0604020202020204" pitchFamily="34" charset="0"/>
                <a:cs typeface="Arial" panose="020B0604020202020204" pitchFamily="34" charset="0"/>
              </a:rPr>
              <a:t>Only unsigned value and at least 64 bits</a:t>
            </a:r>
            <a:endParaRPr lang="en-US" altLang="zh-TW" dirty="0">
              <a:latin typeface="Arial" panose="020B0604020202020204" pitchFamily="34" charset="0"/>
              <a:cs typeface="Arial" panose="020B0604020202020204" pitchFamily="34" charset="0"/>
            </a:endParaRPr>
          </a:p>
          <a:p>
            <a:pPr marL="1317625" lvl="2">
              <a:buNone/>
              <a:defRPr/>
            </a:pPr>
            <a:r>
              <a:rPr lang="en-US" altLang="zh-TW" dirty="0">
                <a:latin typeface="Arial" panose="020B0604020202020204" pitchFamily="34" charset="0"/>
                <a:cs typeface="Arial" panose="020B0604020202020204" pitchFamily="34" charset="0"/>
              </a:rPr>
              <a:t>time events;            </a:t>
            </a:r>
          </a:p>
          <a:p>
            <a:pPr marL="1317625" lvl="2">
              <a:buNone/>
              <a:defRPr/>
            </a:pPr>
            <a:r>
              <a:rPr lang="en-US" altLang="zh-TW" dirty="0">
                <a:latin typeface="Arial" panose="020B0604020202020204" pitchFamily="34" charset="0"/>
                <a:cs typeface="Arial" panose="020B0604020202020204" pitchFamily="34" charset="0"/>
              </a:rPr>
              <a:t>time </a:t>
            </a:r>
            <a:r>
              <a:rPr lang="en-US" altLang="zh-TW" dirty="0" err="1">
                <a:latin typeface="Arial" panose="020B0604020202020204" pitchFamily="34" charset="0"/>
                <a:cs typeface="Arial" panose="020B0604020202020204" pitchFamily="34" charset="0"/>
              </a:rPr>
              <a:t>current_time</a:t>
            </a:r>
            <a:r>
              <a:rPr lang="en-US" altLang="zh-TW"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196864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2"/>
          <p:cNvSpPr txBox="1">
            <a:spLocks/>
          </p:cNvSpPr>
          <p:nvPr/>
        </p:nvSpPr>
        <p:spPr>
          <a:xfrm>
            <a:off x="323528" y="1124744"/>
            <a:ext cx="10547672" cy="1820488"/>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rgbClr val="CC3300"/>
              </a:buClr>
              <a:buSzPct val="70000"/>
              <a:buFont typeface="맑은 고딕" pitchFamily="50" charset="-127"/>
              <a:buChar char="□"/>
              <a:defRPr sz="2000" kern="1200">
                <a:solidFill>
                  <a:schemeClr val="tx1"/>
                </a:solidFill>
                <a:latin typeface="+mn-lt"/>
                <a:ea typeface="+mn-ea"/>
                <a:cs typeface="+mn-cs"/>
              </a:defRPr>
            </a:lvl1pPr>
            <a:lvl2pPr marL="742950" indent="-285750" algn="l" defTabSz="914400" rtl="0" eaLnBrk="1" latinLnBrk="1" hangingPunct="1">
              <a:spcBef>
                <a:spcPct val="20000"/>
              </a:spcBef>
              <a:buClr>
                <a:srgbClr val="3366FF"/>
              </a:buClr>
              <a:buSzPct val="65000"/>
              <a:buFont typeface="맑은 고딕" pitchFamily="50" charset="-127"/>
              <a:buChar char="◇"/>
              <a:defRPr sz="1800" kern="1200">
                <a:solidFill>
                  <a:schemeClr val="tx1"/>
                </a:solidFill>
                <a:latin typeface="+mn-lt"/>
                <a:ea typeface="+mn-ea"/>
                <a:cs typeface="+mn-cs"/>
              </a:defRPr>
            </a:lvl2pPr>
            <a:lvl3pPr marL="1143000" indent="-228600" algn="l" defTabSz="914400" rtl="0" eaLnBrk="1" latinLnBrk="1" hangingPunct="1">
              <a:spcBef>
                <a:spcPct val="20000"/>
              </a:spcBef>
              <a:buClr>
                <a:srgbClr val="FF5050"/>
              </a:buClr>
              <a:buSzPct val="65000"/>
              <a:buFont typeface="Wingdings" pitchFamily="2" charset="2"/>
              <a:buChar char="l"/>
              <a:defRPr sz="1700" kern="1200">
                <a:solidFill>
                  <a:schemeClr val="tx1"/>
                </a:solidFill>
                <a:latin typeface="+mn-lt"/>
                <a:ea typeface="+mn-ea"/>
                <a:cs typeface="+mn-cs"/>
              </a:defRPr>
            </a:lvl3pPr>
            <a:lvl4pPr marL="1600200" indent="-228600" algn="l" defTabSz="914400" rtl="0" eaLnBrk="1" latinLnBrk="1" hangingPunct="1">
              <a:spcBef>
                <a:spcPct val="20000"/>
              </a:spcBef>
              <a:buClr>
                <a:srgbClr val="6600FF"/>
              </a:buClr>
              <a:buSzPct val="50000"/>
              <a:buFont typeface="Wingdings" pitchFamily="2" charset="2"/>
              <a:buChar char="Ø"/>
              <a:defRPr sz="17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7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buFont typeface="맑은 고딕" pitchFamily="50" charset="-127"/>
              <a:buNone/>
            </a:pPr>
            <a:endParaRPr lang="en-US" altLang="ko-KR" dirty="0">
              <a:latin typeface="Arial" panose="020B0604020202020204" pitchFamily="34" charset="0"/>
              <a:ea typeface="굴림" charset="-127"/>
              <a:cs typeface="Arial" panose="020B0604020202020204" pitchFamily="34" charset="0"/>
            </a:endParaRPr>
          </a:p>
        </p:txBody>
      </p:sp>
      <p:sp>
        <p:nvSpPr>
          <p:cNvPr id="3" name="제목 2"/>
          <p:cNvSpPr>
            <a:spLocks noGrp="1"/>
          </p:cNvSpPr>
          <p:nvPr>
            <p:ph type="title"/>
          </p:nvPr>
        </p:nvSpPr>
        <p:spPr/>
        <p:txBody>
          <a:bodyPr>
            <a:normAutofit/>
          </a:bodyPr>
          <a:lstStyle/>
          <a:p>
            <a:r>
              <a:rPr lang="en-US" altLang="ko-KR" b="1" spc="-150" dirty="0"/>
              <a:t>Data Declaration</a:t>
            </a:r>
            <a:endParaRPr lang="ko-KR" altLang="en-US" dirty="0"/>
          </a:p>
        </p:txBody>
      </p:sp>
      <p:sp>
        <p:nvSpPr>
          <p:cNvPr id="4" name="내용 개체 틀 3"/>
          <p:cNvSpPr>
            <a:spLocks noGrp="1"/>
          </p:cNvSpPr>
          <p:nvPr>
            <p:ph idx="1"/>
          </p:nvPr>
        </p:nvSpPr>
        <p:spPr/>
        <p:txBody>
          <a:bodyPr>
            <a:normAutofit fontScale="85000" lnSpcReduction="20000"/>
          </a:bodyPr>
          <a:lstStyle/>
          <a:p>
            <a:r>
              <a:rPr lang="en-US" altLang="ko-KR" dirty="0">
                <a:latin typeface="Arial" panose="020B0604020202020204" pitchFamily="34" charset="0"/>
                <a:ea typeface="굴림" charset="-127"/>
                <a:cs typeface="Arial" panose="020B0604020202020204" pitchFamily="34" charset="0"/>
              </a:rPr>
              <a:t>Size of register or wire </a:t>
            </a:r>
          </a:p>
          <a:p>
            <a:pPr lvl="1">
              <a:buFont typeface="맑은 고딕" pitchFamily="50" charset="-127"/>
              <a:buNone/>
            </a:pPr>
            <a:r>
              <a:rPr lang="en-US" altLang="ko-KR" dirty="0">
                <a:latin typeface="Arial" panose="020B0604020202020204" pitchFamily="34" charset="0"/>
                <a:ea typeface="굴림" charset="-127"/>
                <a:cs typeface="Arial" panose="020B0604020202020204" pitchFamily="34" charset="0"/>
              </a:rPr>
              <a:t>		</a:t>
            </a:r>
            <a:r>
              <a:rPr lang="en-US" altLang="ko-KR" dirty="0" err="1">
                <a:solidFill>
                  <a:srgbClr val="C00000"/>
                </a:solidFill>
                <a:latin typeface="Arial" panose="020B0604020202020204" pitchFamily="34" charset="0"/>
                <a:ea typeface="굴림" charset="-127"/>
                <a:cs typeface="Arial" panose="020B0604020202020204" pitchFamily="34" charset="0"/>
              </a:rPr>
              <a:t>reg</a:t>
            </a:r>
            <a:r>
              <a:rPr lang="en-US" altLang="ko-KR" dirty="0">
                <a:solidFill>
                  <a:srgbClr val="0070C0"/>
                </a:solidFill>
                <a:latin typeface="Arial" panose="020B0604020202020204" pitchFamily="34" charset="0"/>
                <a:ea typeface="굴림" charset="-127"/>
                <a:cs typeface="Arial" panose="020B0604020202020204" pitchFamily="34" charset="0"/>
              </a:rPr>
              <a:t>  </a:t>
            </a:r>
            <a:r>
              <a:rPr lang="en-US" altLang="ko-KR" dirty="0">
                <a:latin typeface="Arial" panose="020B0604020202020204" pitchFamily="34" charset="0"/>
                <a:ea typeface="굴림" charset="-127"/>
                <a:cs typeface="Arial" panose="020B0604020202020204" pitchFamily="34" charset="0"/>
              </a:rPr>
              <a:t>[0:7]  A, B;	</a:t>
            </a:r>
            <a:r>
              <a:rPr lang="en-US" altLang="ko-KR" dirty="0">
                <a:solidFill>
                  <a:srgbClr val="C00000"/>
                </a:solidFill>
                <a:latin typeface="Arial" panose="020B0604020202020204" pitchFamily="34" charset="0"/>
                <a:ea typeface="굴림" charset="-127"/>
                <a:cs typeface="Arial" panose="020B0604020202020204" pitchFamily="34" charset="0"/>
              </a:rPr>
              <a:t>// A and B are 8-bit wide with MSB as 0</a:t>
            </a:r>
            <a:r>
              <a:rPr lang="en-US" altLang="ko-KR" baseline="30000" dirty="0">
                <a:solidFill>
                  <a:srgbClr val="C00000"/>
                </a:solidFill>
                <a:latin typeface="Arial" panose="020B0604020202020204" pitchFamily="34" charset="0"/>
                <a:ea typeface="굴림" charset="-127"/>
                <a:cs typeface="Arial" panose="020B0604020202020204" pitchFamily="34" charset="0"/>
              </a:rPr>
              <a:t>th</a:t>
            </a:r>
            <a:r>
              <a:rPr lang="en-US" altLang="ko-KR" dirty="0">
                <a:solidFill>
                  <a:srgbClr val="C00000"/>
                </a:solidFill>
                <a:latin typeface="Arial" panose="020B0604020202020204" pitchFamily="34" charset="0"/>
                <a:ea typeface="굴림" charset="-127"/>
                <a:cs typeface="Arial" panose="020B0604020202020204" pitchFamily="34" charset="0"/>
              </a:rPr>
              <a:t> bit</a:t>
            </a:r>
          </a:p>
          <a:p>
            <a:pPr lvl="1">
              <a:buFont typeface="맑은 고딕" pitchFamily="50" charset="-127"/>
              <a:buNone/>
            </a:pPr>
            <a:r>
              <a:rPr lang="en-US" altLang="ko-KR" dirty="0">
                <a:latin typeface="Arial" panose="020B0604020202020204" pitchFamily="34" charset="0"/>
                <a:ea typeface="굴림" charset="-127"/>
                <a:cs typeface="Arial" panose="020B0604020202020204" pitchFamily="34" charset="0"/>
              </a:rPr>
              <a:t>		</a:t>
            </a:r>
            <a:r>
              <a:rPr lang="en-US" altLang="ko-KR" dirty="0">
                <a:solidFill>
                  <a:srgbClr val="C00000"/>
                </a:solidFill>
                <a:latin typeface="Arial" panose="020B0604020202020204" pitchFamily="34" charset="0"/>
                <a:ea typeface="굴림" charset="-127"/>
                <a:cs typeface="Arial" panose="020B0604020202020204" pitchFamily="34" charset="0"/>
              </a:rPr>
              <a:t>wire</a:t>
            </a:r>
            <a:r>
              <a:rPr lang="en-US" altLang="ko-KR" dirty="0">
                <a:solidFill>
                  <a:srgbClr val="0070C0"/>
                </a:solidFill>
                <a:latin typeface="Arial" panose="020B0604020202020204" pitchFamily="34" charset="0"/>
                <a:ea typeface="굴림" charset="-127"/>
                <a:cs typeface="Arial" panose="020B0604020202020204" pitchFamily="34" charset="0"/>
              </a:rPr>
              <a:t> </a:t>
            </a:r>
            <a:r>
              <a:rPr lang="en-US" altLang="ko-KR" dirty="0">
                <a:latin typeface="Arial" panose="020B0604020202020204" pitchFamily="34" charset="0"/>
                <a:ea typeface="굴림" charset="-127"/>
                <a:cs typeface="Arial" panose="020B0604020202020204" pitchFamily="34" charset="0"/>
              </a:rPr>
              <a:t>[3:0]  </a:t>
            </a:r>
            <a:r>
              <a:rPr lang="en-US" altLang="ko-KR" dirty="0" err="1">
                <a:latin typeface="Arial" panose="020B0604020202020204" pitchFamily="34" charset="0"/>
                <a:ea typeface="굴림" charset="-127"/>
                <a:cs typeface="Arial" panose="020B0604020202020204" pitchFamily="34" charset="0"/>
              </a:rPr>
              <a:t>Dout</a:t>
            </a:r>
            <a:r>
              <a:rPr lang="en-US" altLang="ko-KR" dirty="0">
                <a:latin typeface="Arial" panose="020B0604020202020204" pitchFamily="34" charset="0"/>
                <a:ea typeface="굴림" charset="-127"/>
                <a:cs typeface="Arial" panose="020B0604020202020204" pitchFamily="34" charset="0"/>
              </a:rPr>
              <a:t>;	</a:t>
            </a:r>
            <a:r>
              <a:rPr lang="en-US" altLang="ko-KR" dirty="0">
                <a:solidFill>
                  <a:srgbClr val="C00000"/>
                </a:solidFill>
                <a:latin typeface="Arial" panose="020B0604020202020204" pitchFamily="34" charset="0"/>
                <a:ea typeface="굴림" charset="-127"/>
                <a:cs typeface="Arial" panose="020B0604020202020204" pitchFamily="34" charset="0"/>
              </a:rPr>
              <a:t>// </a:t>
            </a:r>
            <a:r>
              <a:rPr lang="en-US" altLang="ko-KR" dirty="0" err="1">
                <a:solidFill>
                  <a:srgbClr val="C00000"/>
                </a:solidFill>
                <a:latin typeface="Arial" panose="020B0604020202020204" pitchFamily="34" charset="0"/>
                <a:ea typeface="굴림" charset="-127"/>
                <a:cs typeface="Arial" panose="020B0604020202020204" pitchFamily="34" charset="0"/>
              </a:rPr>
              <a:t>Dout</a:t>
            </a:r>
            <a:r>
              <a:rPr lang="en-US" altLang="ko-KR" dirty="0">
                <a:solidFill>
                  <a:srgbClr val="C00000"/>
                </a:solidFill>
                <a:latin typeface="Arial" panose="020B0604020202020204" pitchFamily="34" charset="0"/>
                <a:ea typeface="굴림" charset="-127"/>
                <a:cs typeface="Arial" panose="020B0604020202020204" pitchFamily="34" charset="0"/>
              </a:rPr>
              <a:t> is a 4-bit wire</a:t>
            </a:r>
          </a:p>
          <a:p>
            <a:pPr lvl="1">
              <a:buFont typeface="맑은 고딕" pitchFamily="50" charset="-127"/>
              <a:buNone/>
            </a:pPr>
            <a:r>
              <a:rPr lang="en-US" altLang="ko-KR" dirty="0">
                <a:latin typeface="Arial" panose="020B0604020202020204" pitchFamily="34" charset="0"/>
                <a:ea typeface="굴림" charset="-127"/>
                <a:cs typeface="Arial" panose="020B0604020202020204" pitchFamily="34" charset="0"/>
              </a:rPr>
              <a:t>		</a:t>
            </a:r>
            <a:r>
              <a:rPr lang="en-US" altLang="ko-KR" dirty="0" err="1">
                <a:solidFill>
                  <a:srgbClr val="C00000"/>
                </a:solidFill>
                <a:latin typeface="Arial" panose="020B0604020202020204" pitchFamily="34" charset="0"/>
                <a:ea typeface="굴림" charset="-127"/>
                <a:cs typeface="Arial" panose="020B0604020202020204" pitchFamily="34" charset="0"/>
              </a:rPr>
              <a:t>reg</a:t>
            </a:r>
            <a:r>
              <a:rPr lang="en-US" altLang="ko-KR" dirty="0">
                <a:solidFill>
                  <a:srgbClr val="0070C0"/>
                </a:solidFill>
                <a:latin typeface="Arial" panose="020B0604020202020204" pitchFamily="34" charset="0"/>
                <a:ea typeface="굴림" charset="-127"/>
                <a:cs typeface="Arial" panose="020B0604020202020204" pitchFamily="34" charset="0"/>
              </a:rPr>
              <a:t>  </a:t>
            </a:r>
            <a:r>
              <a:rPr lang="en-US" altLang="ko-KR" dirty="0">
                <a:latin typeface="Arial" panose="020B0604020202020204" pitchFamily="34" charset="0"/>
                <a:ea typeface="굴림" charset="-127"/>
                <a:cs typeface="Arial" panose="020B0604020202020204" pitchFamily="34" charset="0"/>
              </a:rPr>
              <a:t>[7:0]  C;	</a:t>
            </a:r>
            <a:r>
              <a:rPr lang="en-US" altLang="ko-KR" dirty="0">
                <a:solidFill>
                  <a:srgbClr val="C00000"/>
                </a:solidFill>
                <a:latin typeface="Arial" panose="020B0604020202020204" pitchFamily="34" charset="0"/>
                <a:ea typeface="굴림" charset="-127"/>
                <a:cs typeface="Arial" panose="020B0604020202020204" pitchFamily="34" charset="0"/>
              </a:rPr>
              <a:t>// C is 8-bit register with MSB as the 7</a:t>
            </a:r>
            <a:r>
              <a:rPr lang="en-US" altLang="ko-KR" baseline="30000" dirty="0">
                <a:solidFill>
                  <a:srgbClr val="C00000"/>
                </a:solidFill>
                <a:latin typeface="Arial" panose="020B0604020202020204" pitchFamily="34" charset="0"/>
                <a:ea typeface="굴림" charset="-127"/>
                <a:cs typeface="Arial" panose="020B0604020202020204" pitchFamily="34" charset="0"/>
              </a:rPr>
              <a:t>th</a:t>
            </a:r>
            <a:r>
              <a:rPr lang="en-US" altLang="ko-KR" dirty="0">
                <a:solidFill>
                  <a:srgbClr val="C00000"/>
                </a:solidFill>
                <a:latin typeface="Arial" panose="020B0604020202020204" pitchFamily="34" charset="0"/>
                <a:ea typeface="굴림" charset="-127"/>
                <a:cs typeface="Arial" panose="020B0604020202020204" pitchFamily="34" charset="0"/>
              </a:rPr>
              <a:t> bit</a:t>
            </a:r>
          </a:p>
          <a:p>
            <a:pPr lvl="1">
              <a:buFont typeface="맑은 고딕" pitchFamily="50" charset="-127"/>
              <a:buNone/>
            </a:pPr>
            <a:endParaRPr lang="en-US" altLang="ko-KR" dirty="0">
              <a:solidFill>
                <a:srgbClr val="C00000"/>
              </a:solidFill>
              <a:latin typeface="Arial" panose="020B0604020202020204" pitchFamily="34" charset="0"/>
              <a:ea typeface="굴림" charset="-127"/>
              <a:cs typeface="Arial" panose="020B0604020202020204" pitchFamily="34" charset="0"/>
            </a:endParaRPr>
          </a:p>
          <a:p>
            <a:pPr marL="909638" lvl="1">
              <a:defRPr/>
            </a:pPr>
            <a:r>
              <a:rPr lang="en-US" altLang="zh-TW" dirty="0">
                <a:latin typeface="Arial" panose="020B0604020202020204" pitchFamily="34" charset="0"/>
                <a:cs typeface="Arial" panose="020B0604020202020204" pitchFamily="34" charset="0"/>
              </a:rPr>
              <a:t>[</a:t>
            </a:r>
            <a:r>
              <a:rPr lang="en-US" altLang="zh-TW" dirty="0" err="1">
                <a:latin typeface="Arial" panose="020B0604020202020204" pitchFamily="34" charset="0"/>
                <a:cs typeface="Arial" panose="020B0604020202020204" pitchFamily="34" charset="0"/>
              </a:rPr>
              <a:t>high:low</a:t>
            </a:r>
            <a:r>
              <a:rPr lang="en-US" altLang="zh-TW" dirty="0">
                <a:latin typeface="Arial" panose="020B0604020202020204" pitchFamily="34" charset="0"/>
                <a:cs typeface="Arial" panose="020B0604020202020204" pitchFamily="34" charset="0"/>
              </a:rPr>
              <a:t>] or [</a:t>
            </a:r>
            <a:r>
              <a:rPr lang="en-US" altLang="zh-TW" dirty="0" err="1">
                <a:latin typeface="Arial" panose="020B0604020202020204" pitchFamily="34" charset="0"/>
                <a:cs typeface="Arial" panose="020B0604020202020204" pitchFamily="34" charset="0"/>
              </a:rPr>
              <a:t>low:high</a:t>
            </a:r>
            <a:r>
              <a:rPr lang="en-US" altLang="zh-TW" dirty="0">
                <a:latin typeface="Arial" panose="020B0604020202020204" pitchFamily="34" charset="0"/>
                <a:cs typeface="Arial" panose="020B0604020202020204" pitchFamily="34" charset="0"/>
              </a:rPr>
              <a:t>]</a:t>
            </a:r>
          </a:p>
          <a:p>
            <a:pPr marL="909638" lvl="1">
              <a:defRPr/>
            </a:pPr>
            <a:r>
              <a:rPr lang="en-US" altLang="zh-TW" dirty="0">
                <a:latin typeface="Arial" panose="020B0604020202020204" pitchFamily="34" charset="0"/>
                <a:cs typeface="Arial" panose="020B0604020202020204" pitchFamily="34" charset="0"/>
              </a:rPr>
              <a:t>The leftmost bit is the MSB</a:t>
            </a:r>
            <a:endParaRPr lang="en-US" altLang="ko-KR" dirty="0">
              <a:solidFill>
                <a:srgbClr val="C00000"/>
              </a:solidFill>
              <a:latin typeface="Arial" panose="020B0604020202020204" pitchFamily="34" charset="0"/>
              <a:ea typeface="굴림" charset="-127"/>
              <a:cs typeface="Arial" panose="020B0604020202020204" pitchFamily="34" charset="0"/>
            </a:endParaRPr>
          </a:p>
          <a:p>
            <a:r>
              <a:rPr lang="en-US" altLang="ko-KR" dirty="0">
                <a:latin typeface="Arial" panose="020B0604020202020204" pitchFamily="34" charset="0"/>
                <a:ea typeface="굴림" charset="-127"/>
                <a:cs typeface="Arial" panose="020B0604020202020204" pitchFamily="34" charset="0"/>
              </a:rPr>
              <a:t>Assignments and concatenations</a:t>
            </a:r>
          </a:p>
          <a:p>
            <a:pPr marL="457200" lvl="1" indent="0">
              <a:buNone/>
            </a:pPr>
            <a:r>
              <a:rPr lang="en-US" altLang="ko-KR" dirty="0">
                <a:latin typeface="Arial" panose="020B0604020202020204" pitchFamily="34" charset="0"/>
                <a:ea typeface="굴림" charset="-127"/>
                <a:cs typeface="Arial" panose="020B0604020202020204" pitchFamily="34" charset="0"/>
              </a:rPr>
              <a:t>	A = 8’b0101_1010;</a:t>
            </a:r>
          </a:p>
          <a:p>
            <a:pPr marL="457200" lvl="1" indent="0">
              <a:buNone/>
            </a:pPr>
            <a:r>
              <a:rPr lang="en-US" altLang="ko-KR" dirty="0">
                <a:latin typeface="Arial" panose="020B0604020202020204" pitchFamily="34" charset="0"/>
                <a:ea typeface="굴림" charset="-127"/>
                <a:cs typeface="Arial" panose="020B0604020202020204" pitchFamily="34" charset="0"/>
              </a:rPr>
              <a:t>	B = {A[3:0] | A[7:4], 4’b0000};</a:t>
            </a:r>
          </a:p>
          <a:p>
            <a:endParaRPr lang="en-US" altLang="ko-KR" dirty="0">
              <a:latin typeface="Arial" panose="020B0604020202020204" pitchFamily="34" charset="0"/>
              <a:ea typeface="굴림" charset="-127"/>
              <a:cs typeface="Arial" panose="020B0604020202020204" pitchFamily="34" charset="0"/>
            </a:endParaRPr>
          </a:p>
          <a:p>
            <a:pPr lvl="1"/>
            <a:r>
              <a:rPr lang="en-US" altLang="ko-KR" dirty="0">
                <a:latin typeface="Arial" panose="020B0604020202020204" pitchFamily="34" charset="0"/>
                <a:ea typeface="굴림" charset="-127"/>
                <a:cs typeface="Arial" panose="020B0604020202020204" pitchFamily="34" charset="0"/>
              </a:rPr>
              <a:t>B is set to the 1st 4-bit of A bitwise or-</a:t>
            </a:r>
            <a:r>
              <a:rPr lang="en-US" altLang="ko-KR" dirty="0" err="1">
                <a:latin typeface="Arial" panose="020B0604020202020204" pitchFamily="34" charset="0"/>
                <a:ea typeface="굴림" charset="-127"/>
                <a:cs typeface="Arial" panose="020B0604020202020204" pitchFamily="34" charset="0"/>
              </a:rPr>
              <a:t>ed</a:t>
            </a:r>
            <a:r>
              <a:rPr lang="en-US" altLang="ko-KR" dirty="0">
                <a:latin typeface="Arial" panose="020B0604020202020204" pitchFamily="34" charset="0"/>
                <a:ea typeface="굴림" charset="-127"/>
                <a:cs typeface="Arial" panose="020B0604020202020204" pitchFamily="34" charset="0"/>
              </a:rPr>
              <a:t> with the last 4-bit of A and then concatenated with 0000.</a:t>
            </a:r>
          </a:p>
          <a:p>
            <a:pPr lvl="1"/>
            <a:r>
              <a:rPr lang="en-US" altLang="ko-KR" dirty="0">
                <a:latin typeface="Arial" panose="020B0604020202020204" pitchFamily="34" charset="0"/>
                <a:ea typeface="굴림" charset="-127"/>
                <a:cs typeface="Arial" panose="020B0604020202020204" pitchFamily="34" charset="0"/>
              </a:rPr>
              <a:t>{} brackets means the bits of the 2 or more arguments separated by commas are concatenated together.</a:t>
            </a:r>
          </a:p>
          <a:p>
            <a:endParaRPr lang="en-US" altLang="ko-KR" dirty="0">
              <a:solidFill>
                <a:srgbClr val="C00000"/>
              </a:solidFill>
              <a:latin typeface="Arial" panose="020B0604020202020204" pitchFamily="34" charset="0"/>
              <a:ea typeface="굴림" charset="-127"/>
              <a:cs typeface="Arial" panose="020B0604020202020204" pitchFamily="34" charset="0"/>
            </a:endParaRPr>
          </a:p>
          <a:p>
            <a:endParaRPr lang="en-US" altLang="ko-KR" dirty="0">
              <a:solidFill>
                <a:srgbClr val="C00000"/>
              </a:solidFill>
              <a:latin typeface="Arial" panose="020B0604020202020204" pitchFamily="34" charset="0"/>
              <a:ea typeface="굴림" charset="-127"/>
              <a:cs typeface="Arial" panose="020B0604020202020204" pitchFamily="34" charset="0"/>
            </a:endParaRPr>
          </a:p>
          <a:p>
            <a:pPr>
              <a:buFont typeface="맑은 고딕" pitchFamily="50" charset="-127"/>
              <a:buNone/>
            </a:pPr>
            <a:endParaRPr lang="en-US" altLang="ko-KR" dirty="0">
              <a:latin typeface="Arial" panose="020B0604020202020204" pitchFamily="34" charset="0"/>
              <a:ea typeface="굴림" charset="-127"/>
              <a:cs typeface="Arial" panose="020B0604020202020204" pitchFamily="34" charset="0"/>
            </a:endParaRPr>
          </a:p>
          <a:p>
            <a:endParaRPr lang="ko-KR" altLang="en-US" dirty="0"/>
          </a:p>
        </p:txBody>
      </p:sp>
    </p:spTree>
    <p:extLst>
      <p:ext uri="{BB962C8B-B14F-4D97-AF65-F5344CB8AC3E}">
        <p14:creationId xmlns:p14="http://schemas.microsoft.com/office/powerpoint/2010/main" val="3811839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sz="4400" b="1" dirty="0"/>
              <a:t>Vectors</a:t>
            </a:r>
            <a:endParaRPr lang="ko-KR" altLang="en-US" sz="4400" b="1" dirty="0"/>
          </a:p>
        </p:txBody>
      </p:sp>
      <p:sp>
        <p:nvSpPr>
          <p:cNvPr id="6" name="내용 개체 틀 5"/>
          <p:cNvSpPr>
            <a:spLocks noGrp="1"/>
          </p:cNvSpPr>
          <p:nvPr>
            <p:ph idx="1"/>
          </p:nvPr>
        </p:nvSpPr>
        <p:spPr>
          <a:xfrm>
            <a:off x="407989" y="1357745"/>
            <a:ext cx="5845327" cy="4433455"/>
          </a:xfrm>
        </p:spPr>
        <p:txBody>
          <a:bodyPr>
            <a:normAutofit/>
          </a:bodyPr>
          <a:lstStyle/>
          <a:p>
            <a:pPr marL="444500" indent="-444500">
              <a:defRPr/>
            </a:pPr>
            <a:r>
              <a:rPr lang="en-US" altLang="zh-TW" sz="2400" dirty="0">
                <a:solidFill>
                  <a:schemeClr val="tx1"/>
                </a:solidFill>
                <a:latin typeface="Arial" panose="020B0604020202020204" pitchFamily="34" charset="0"/>
                <a:cs typeface="Arial" panose="020B0604020202020204" pitchFamily="34" charset="0"/>
              </a:rPr>
              <a:t>A vector ~ array</a:t>
            </a:r>
          </a:p>
          <a:p>
            <a:pPr marL="444500" indent="-444500">
              <a:defRPr/>
            </a:pPr>
            <a:r>
              <a:rPr lang="en-US" altLang="zh-TW" sz="2400" dirty="0">
                <a:solidFill>
                  <a:schemeClr val="tx1"/>
                </a:solidFill>
                <a:latin typeface="Arial" panose="020B0604020202020204" pitchFamily="34" charset="0"/>
                <a:cs typeface="Arial" panose="020B0604020202020204" pitchFamily="34" charset="0"/>
              </a:rPr>
              <a:t>Especially useful to describe memory </a:t>
            </a:r>
            <a:r>
              <a:rPr lang="en-US" altLang="zh-TW" dirty="0">
                <a:latin typeface="Arial" panose="020B0604020202020204" pitchFamily="34" charset="0"/>
                <a:cs typeface="Arial" panose="020B0604020202020204" pitchFamily="34" charset="0"/>
              </a:rPr>
              <a:t>e</a:t>
            </a:r>
            <a:r>
              <a:rPr lang="en-US" altLang="zh-TW" sz="2400" dirty="0">
                <a:solidFill>
                  <a:schemeClr val="tx1"/>
                </a:solidFill>
                <a:latin typeface="Arial" panose="020B0604020202020204" pitchFamily="34" charset="0"/>
                <a:cs typeface="Arial" panose="020B0604020202020204" pitchFamily="34" charset="0"/>
              </a:rPr>
              <a:t>lements</a:t>
            </a:r>
          </a:p>
          <a:p>
            <a:endParaRPr lang="ko-KR" altLang="en-US" dirty="0"/>
          </a:p>
        </p:txBody>
      </p:sp>
      <p:sp>
        <p:nvSpPr>
          <p:cNvPr id="7" name="직사각형 6"/>
          <p:cNvSpPr/>
          <p:nvPr/>
        </p:nvSpPr>
        <p:spPr>
          <a:xfrm>
            <a:off x="6899564" y="1523993"/>
            <a:ext cx="4174835" cy="2355273"/>
          </a:xfrm>
          <a:prstGeom prst="rect">
            <a:avLst/>
          </a:prstGeom>
          <a:ln w="15875">
            <a:solidFill>
              <a:srgbClr val="826983"/>
            </a:solidFill>
          </a:ln>
        </p:spPr>
        <p:txBody>
          <a:bodyPr wrap="square">
            <a:spAutoFit/>
          </a:bodyPr>
          <a:lstStyle/>
          <a:p>
            <a:pPr latinLnBrk="0">
              <a:spcBef>
                <a:spcPct val="0"/>
              </a:spcBef>
            </a:pPr>
            <a:r>
              <a:rPr lang="en-US" altLang="zh-TW" sz="2400" b="1" dirty="0">
                <a:latin typeface="Consolas" panose="020B0609020204030204" pitchFamily="49" charset="0"/>
                <a:ea typeface="Hack" panose="020B0609030202020204" pitchFamily="49" charset="0"/>
                <a:cs typeface="Courier New" panose="02070309020205020404" pitchFamily="49" charset="0"/>
              </a:rPr>
              <a:t>wire a[3:0];               </a:t>
            </a:r>
          </a:p>
          <a:p>
            <a:pPr latinLnBrk="0">
              <a:spcBef>
                <a:spcPct val="0"/>
              </a:spcBef>
            </a:pPr>
            <a:r>
              <a:rPr lang="en-US" altLang="zh-TW" sz="2400" b="1" dirty="0" err="1">
                <a:latin typeface="Consolas" panose="020B0609020204030204" pitchFamily="49" charset="0"/>
                <a:ea typeface="Hack" panose="020B0609030202020204" pitchFamily="49" charset="0"/>
                <a:cs typeface="Courier New" panose="02070309020205020404" pitchFamily="49" charset="0"/>
              </a:rPr>
              <a:t>reg</a:t>
            </a:r>
            <a:r>
              <a:rPr lang="en-US" altLang="zh-TW" sz="2400" b="1" dirty="0">
                <a:latin typeface="Consolas" panose="020B0609020204030204" pitchFamily="49" charset="0"/>
                <a:ea typeface="Hack" panose="020B0609030202020204" pitchFamily="49" charset="0"/>
                <a:cs typeface="Courier New" panose="02070309020205020404" pitchFamily="49" charset="0"/>
              </a:rPr>
              <a:t>  d[7:0];                </a:t>
            </a:r>
          </a:p>
          <a:p>
            <a:pPr latinLnBrk="0">
              <a:spcBef>
                <a:spcPct val="0"/>
              </a:spcBef>
            </a:pPr>
            <a:r>
              <a:rPr lang="en-US" altLang="zh-TW" sz="2400" b="1" dirty="0">
                <a:latin typeface="Consolas" panose="020B0609020204030204" pitchFamily="49" charset="0"/>
                <a:ea typeface="Hack" panose="020B0609030202020204" pitchFamily="49" charset="0"/>
                <a:cs typeface="Courier New" panose="02070309020205020404" pitchFamily="49" charset="0"/>
              </a:rPr>
              <a:t>wire [7:0]  x[3:0];     </a:t>
            </a:r>
          </a:p>
          <a:p>
            <a:pPr latinLnBrk="0">
              <a:spcBef>
                <a:spcPct val="0"/>
              </a:spcBef>
            </a:pPr>
            <a:r>
              <a:rPr lang="en-US" altLang="zh-TW" sz="2400" b="1" dirty="0" err="1">
                <a:latin typeface="Consolas" panose="020B0609020204030204" pitchFamily="49" charset="0"/>
                <a:ea typeface="Hack" panose="020B0609030202020204" pitchFamily="49" charset="0"/>
                <a:cs typeface="Courier New" panose="02070309020205020404" pitchFamily="49" charset="0"/>
              </a:rPr>
              <a:t>reg</a:t>
            </a:r>
            <a:r>
              <a:rPr lang="en-US" altLang="zh-TW" sz="2400" b="1" dirty="0">
                <a:latin typeface="Consolas" panose="020B0609020204030204" pitchFamily="49" charset="0"/>
                <a:ea typeface="Hack" panose="020B0609030202020204" pitchFamily="49" charset="0"/>
                <a:cs typeface="Courier New" panose="02070309020205020404" pitchFamily="49" charset="0"/>
              </a:rPr>
              <a:t>  [31:0] y[15:0];   </a:t>
            </a:r>
          </a:p>
          <a:p>
            <a:pPr latinLnBrk="0">
              <a:spcBef>
                <a:spcPct val="0"/>
              </a:spcBef>
            </a:pPr>
            <a:r>
              <a:rPr lang="en-US" altLang="zh-TW" sz="2400" b="1" dirty="0">
                <a:latin typeface="Consolas" panose="020B0609020204030204" pitchFamily="49" charset="0"/>
                <a:ea typeface="Hack" panose="020B0609030202020204" pitchFamily="49" charset="0"/>
                <a:cs typeface="Courier New" panose="02070309020205020404" pitchFamily="49" charset="0"/>
              </a:rPr>
              <a:t>integer states [3:0];   </a:t>
            </a:r>
          </a:p>
          <a:p>
            <a:pPr latinLnBrk="0">
              <a:spcBef>
                <a:spcPct val="0"/>
              </a:spcBef>
            </a:pPr>
            <a:r>
              <a:rPr lang="en-US" altLang="zh-TW" sz="2400" b="1" dirty="0">
                <a:latin typeface="Consolas" panose="020B0609020204030204" pitchFamily="49" charset="0"/>
                <a:ea typeface="Hack" panose="020B0609030202020204" pitchFamily="49" charset="0"/>
                <a:cs typeface="Courier New" panose="02070309020205020404" pitchFamily="49" charset="0"/>
              </a:rPr>
              <a:t>time    current[5:0];   </a:t>
            </a:r>
          </a:p>
        </p:txBody>
      </p:sp>
    </p:spTree>
    <p:extLst>
      <p:ext uri="{BB962C8B-B14F-4D97-AF65-F5344CB8AC3E}">
        <p14:creationId xmlns:p14="http://schemas.microsoft.com/office/powerpoint/2010/main" val="2838000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6969488" y="1530648"/>
            <a:ext cx="4252694" cy="3416320"/>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b="1" dirty="0" err="1">
                <a:latin typeface="Consolas" panose="020B0609020204030204" pitchFamily="49" charset="0"/>
                <a:ea typeface="Hack" panose="020B0609030202020204" pitchFamily="49" charset="0"/>
                <a:cs typeface="Courier New" panose="02070309020205020404" pitchFamily="49" charset="0"/>
              </a:rPr>
              <a:t>reg</a:t>
            </a:r>
            <a:r>
              <a:rPr lang="en-US" altLang="zh-TW" sz="2400" b="1" dirty="0">
                <a:latin typeface="Consolas" panose="020B0609020204030204" pitchFamily="49" charset="0"/>
                <a:ea typeface="Hack" panose="020B0609030202020204" pitchFamily="49" charset="0"/>
                <a:cs typeface="Courier New" panose="02070309020205020404" pitchFamily="49" charset="0"/>
              </a:rPr>
              <a:t> [7:0] </a:t>
            </a:r>
            <a:r>
              <a:rPr lang="en-US" altLang="zh-TW" sz="2400" b="1" dirty="0" err="1">
                <a:latin typeface="Consolas" panose="020B0609020204030204" pitchFamily="49" charset="0"/>
                <a:ea typeface="Hack" panose="020B0609030202020204" pitchFamily="49" charset="0"/>
                <a:cs typeface="Courier New" panose="02070309020205020404" pitchFamily="49" charset="0"/>
              </a:rPr>
              <a:t>mema</a:t>
            </a:r>
            <a:r>
              <a:rPr lang="en-US" altLang="zh-TW" sz="2400" b="1" dirty="0">
                <a:latin typeface="Consolas" panose="020B0609020204030204" pitchFamily="49" charset="0"/>
                <a:ea typeface="Hack" panose="020B0609030202020204" pitchFamily="49" charset="0"/>
                <a:cs typeface="Courier New" panose="02070309020205020404" pitchFamily="49" charset="0"/>
              </a:rPr>
              <a:t> [7:0];          </a:t>
            </a:r>
          </a:p>
          <a:p>
            <a:pPr eaLnBrk="1" latinLnBrk="0" hangingPunct="1">
              <a:spcBef>
                <a:spcPct val="0"/>
              </a:spcBef>
              <a:buClrTx/>
              <a:buSzTx/>
              <a:buFontTx/>
              <a:buNone/>
            </a:pPr>
            <a:r>
              <a:rPr lang="en-US" altLang="zh-TW" sz="2400" b="1" dirty="0" err="1">
                <a:latin typeface="Consolas" panose="020B0609020204030204" pitchFamily="49" charset="0"/>
                <a:ea typeface="Hack" panose="020B0609030202020204" pitchFamily="49" charset="0"/>
                <a:cs typeface="Courier New" panose="02070309020205020404" pitchFamily="49" charset="0"/>
              </a:rPr>
              <a:t>reg</a:t>
            </a:r>
            <a:r>
              <a:rPr lang="en-US" altLang="zh-TW" sz="2400" b="1" dirty="0">
                <a:latin typeface="Consolas" panose="020B0609020204030204" pitchFamily="49" charset="0"/>
                <a:ea typeface="Hack" panose="020B0609030202020204" pitchFamily="49" charset="0"/>
                <a:cs typeface="Courier New" panose="02070309020205020404" pitchFamily="49" charset="0"/>
              </a:rPr>
              <a:t> [7:0] </a:t>
            </a:r>
            <a:r>
              <a:rPr lang="en-US" altLang="zh-TW" sz="2400" b="1" dirty="0" err="1">
                <a:latin typeface="Consolas" panose="020B0609020204030204" pitchFamily="49" charset="0"/>
                <a:ea typeface="Hack" panose="020B0609030202020204" pitchFamily="49" charset="0"/>
                <a:cs typeface="Courier New" panose="02070309020205020404" pitchFamily="49" charset="0"/>
              </a:rPr>
              <a:t>memb</a:t>
            </a:r>
            <a:r>
              <a:rPr lang="en-US" altLang="zh-TW" sz="2400" b="1" dirty="0">
                <a:latin typeface="Consolas" panose="020B0609020204030204" pitchFamily="49" charset="0"/>
                <a:ea typeface="Hack" panose="020B0609030202020204" pitchFamily="49" charset="0"/>
                <a:cs typeface="Courier New" panose="02070309020205020404" pitchFamily="49" charset="0"/>
              </a:rPr>
              <a:t> [3:0][3:0];  </a:t>
            </a:r>
          </a:p>
          <a:p>
            <a:pPr eaLnBrk="1" latinLnBrk="0" hangingPunct="1">
              <a:spcBef>
                <a:spcPct val="0"/>
              </a:spcBef>
              <a:buClrTx/>
              <a:buSzTx/>
              <a:buFontTx/>
              <a:buNone/>
            </a:pPr>
            <a:r>
              <a:rPr lang="en-US" altLang="zh-TW" sz="2400" b="1" dirty="0">
                <a:latin typeface="Consolas" panose="020B0609020204030204" pitchFamily="49" charset="0"/>
                <a:ea typeface="Hack" panose="020B0609030202020204" pitchFamily="49" charset="0"/>
                <a:cs typeface="Courier New" panose="02070309020205020404" pitchFamily="49" charset="0"/>
              </a:rPr>
              <a:t>wire sum [7:0][3:0];            </a:t>
            </a:r>
          </a:p>
          <a:p>
            <a:pPr eaLnBrk="1" latinLnBrk="0" hangingPunct="1">
              <a:spcBef>
                <a:spcPct val="0"/>
              </a:spcBef>
              <a:buClrTx/>
              <a:buSzTx/>
              <a:buFontTx/>
              <a:buNone/>
            </a:pPr>
            <a:endParaRPr lang="en-US" altLang="zh-TW" sz="2400" b="1" dirty="0">
              <a:latin typeface="Consolas" panose="020B0609020204030204" pitchFamily="49" charset="0"/>
              <a:ea typeface="Hack" panose="020B0609030202020204" pitchFamily="49" charset="0"/>
              <a:cs typeface="Courier New" panose="02070309020205020404" pitchFamily="49" charset="0"/>
            </a:endParaRPr>
          </a:p>
          <a:p>
            <a:pPr eaLnBrk="1" latinLnBrk="0" hangingPunct="1">
              <a:spcBef>
                <a:spcPct val="0"/>
              </a:spcBef>
              <a:buClrTx/>
              <a:buSzTx/>
              <a:buFontTx/>
              <a:buNone/>
            </a:pPr>
            <a:r>
              <a:rPr lang="en-US" altLang="zh-TW" sz="2400" b="1" dirty="0" err="1">
                <a:latin typeface="Consolas" panose="020B0609020204030204" pitchFamily="49" charset="0"/>
                <a:ea typeface="Hack" panose="020B0609030202020204" pitchFamily="49" charset="0"/>
                <a:cs typeface="Courier New" panose="02070309020205020404" pitchFamily="49" charset="0"/>
              </a:rPr>
              <a:t>mema</a:t>
            </a:r>
            <a:r>
              <a:rPr lang="en-US" altLang="zh-TW" sz="2400" b="1" dirty="0">
                <a:latin typeface="Consolas" panose="020B0609020204030204" pitchFamily="49" charset="0"/>
                <a:ea typeface="Hack" panose="020B0609030202020204" pitchFamily="49" charset="0"/>
                <a:cs typeface="Courier New" panose="02070309020205020404" pitchFamily="49" charset="0"/>
              </a:rPr>
              <a:t>[4][3]          </a:t>
            </a:r>
          </a:p>
          <a:p>
            <a:pPr eaLnBrk="1" latinLnBrk="0" hangingPunct="1">
              <a:spcBef>
                <a:spcPct val="0"/>
              </a:spcBef>
              <a:buClrTx/>
              <a:buSzTx/>
              <a:buFontTx/>
              <a:buNone/>
            </a:pPr>
            <a:r>
              <a:rPr lang="en-US" altLang="zh-TW" sz="2400" b="1" dirty="0" err="1">
                <a:latin typeface="Consolas" panose="020B0609020204030204" pitchFamily="49" charset="0"/>
                <a:ea typeface="Hack" panose="020B0609030202020204" pitchFamily="49" charset="0"/>
                <a:cs typeface="Courier New" panose="02070309020205020404" pitchFamily="49" charset="0"/>
              </a:rPr>
              <a:t>mema</a:t>
            </a:r>
            <a:r>
              <a:rPr lang="en-US" altLang="zh-TW" sz="2400" b="1" dirty="0">
                <a:latin typeface="Consolas" panose="020B0609020204030204" pitchFamily="49" charset="0"/>
                <a:ea typeface="Hack" panose="020B0609030202020204" pitchFamily="49" charset="0"/>
                <a:cs typeface="Courier New" panose="02070309020205020404" pitchFamily="49" charset="0"/>
              </a:rPr>
              <a:t>[5][7:4]       </a:t>
            </a:r>
          </a:p>
          <a:p>
            <a:pPr eaLnBrk="1" latinLnBrk="0" hangingPunct="1">
              <a:spcBef>
                <a:spcPct val="0"/>
              </a:spcBef>
              <a:buClrTx/>
              <a:buSzTx/>
              <a:buFontTx/>
              <a:buNone/>
            </a:pPr>
            <a:r>
              <a:rPr lang="en-US" altLang="zh-TW" sz="2400" b="1" dirty="0" err="1">
                <a:latin typeface="Consolas" panose="020B0609020204030204" pitchFamily="49" charset="0"/>
                <a:ea typeface="Hack" panose="020B0609030202020204" pitchFamily="49" charset="0"/>
                <a:cs typeface="Courier New" panose="02070309020205020404" pitchFamily="49" charset="0"/>
              </a:rPr>
              <a:t>memb</a:t>
            </a:r>
            <a:r>
              <a:rPr lang="en-US" altLang="zh-TW" sz="2400" b="1" dirty="0">
                <a:latin typeface="Consolas" panose="020B0609020204030204" pitchFamily="49" charset="0"/>
                <a:ea typeface="Hack" panose="020B0609030202020204" pitchFamily="49" charset="0"/>
                <a:cs typeface="Courier New" panose="02070309020205020404" pitchFamily="49" charset="0"/>
              </a:rPr>
              <a:t>[3][1][1:0]  </a:t>
            </a:r>
          </a:p>
          <a:p>
            <a:pPr eaLnBrk="1" latinLnBrk="0" hangingPunct="1">
              <a:spcBef>
                <a:spcPct val="0"/>
              </a:spcBef>
              <a:buClrTx/>
              <a:buSzTx/>
              <a:buFontTx/>
              <a:buNone/>
            </a:pPr>
            <a:r>
              <a:rPr lang="en-US" altLang="zh-TW" sz="2400" b="1" dirty="0">
                <a:latin typeface="Consolas" panose="020B0609020204030204" pitchFamily="49" charset="0"/>
                <a:ea typeface="Hack" panose="020B0609030202020204" pitchFamily="49" charset="0"/>
                <a:cs typeface="Courier New" panose="02070309020205020404" pitchFamily="49" charset="0"/>
              </a:rPr>
              <a:t>sum[5][0]             </a:t>
            </a:r>
          </a:p>
        </p:txBody>
      </p:sp>
      <p:sp>
        <p:nvSpPr>
          <p:cNvPr id="3" name="제목 2"/>
          <p:cNvSpPr>
            <a:spLocks noGrp="1"/>
          </p:cNvSpPr>
          <p:nvPr>
            <p:ph type="title"/>
          </p:nvPr>
        </p:nvSpPr>
        <p:spPr/>
        <p:txBody>
          <a:bodyPr>
            <a:normAutofit/>
          </a:bodyPr>
          <a:lstStyle/>
          <a:p>
            <a:r>
              <a:rPr lang="en-US" altLang="ko-KR" b="1" spc="-150" dirty="0"/>
              <a:t>Memory</a:t>
            </a:r>
            <a:endParaRPr lang="ko-KR" altLang="en-US" dirty="0"/>
          </a:p>
        </p:txBody>
      </p:sp>
      <p:sp>
        <p:nvSpPr>
          <p:cNvPr id="4" name="내용 개체 틀 3"/>
          <p:cNvSpPr>
            <a:spLocks noGrp="1"/>
          </p:cNvSpPr>
          <p:nvPr>
            <p:ph idx="1"/>
          </p:nvPr>
        </p:nvSpPr>
        <p:spPr>
          <a:xfrm>
            <a:off x="338400" y="1364400"/>
            <a:ext cx="11016000" cy="4582800"/>
          </a:xfrm>
        </p:spPr>
        <p:txBody>
          <a:bodyPr/>
          <a:lstStyle/>
          <a:p>
            <a:pPr marL="444500" indent="-444500">
              <a:spcBef>
                <a:spcPct val="0"/>
              </a:spcBef>
            </a:pPr>
            <a:r>
              <a:rPr lang="en-US" altLang="zh-TW" sz="2400" dirty="0">
                <a:latin typeface="Arial" panose="020B0604020202020204" pitchFamily="34" charset="0"/>
                <a:cs typeface="Arial" panose="020B0604020202020204" pitchFamily="34" charset="0"/>
              </a:rPr>
              <a:t>Memory </a:t>
            </a:r>
          </a:p>
          <a:p>
            <a:pPr marL="720725" lvl="1" indent="-320675">
              <a:spcBef>
                <a:spcPct val="0"/>
              </a:spcBef>
            </a:pPr>
            <a:r>
              <a:rPr lang="en-US" altLang="zh-TW" sz="2000" dirty="0">
                <a:latin typeface="Arial" panose="020B0604020202020204" pitchFamily="34" charset="0"/>
                <a:cs typeface="Arial" panose="020B0604020202020204" pitchFamily="34" charset="0"/>
              </a:rPr>
              <a:t>model ROM, RAM, or register files</a:t>
            </a:r>
          </a:p>
        </p:txBody>
      </p:sp>
    </p:spTree>
    <p:extLst>
      <p:ext uri="{BB962C8B-B14F-4D97-AF65-F5344CB8AC3E}">
        <p14:creationId xmlns:p14="http://schemas.microsoft.com/office/powerpoint/2010/main" val="2584591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5813590" y="1357745"/>
            <a:ext cx="5767803" cy="4346750"/>
          </a:xfrm>
          <a:prstGeom prst="rect">
            <a:avLst/>
          </a:prstGeom>
        </p:spPr>
      </p:pic>
      <p:sp>
        <p:nvSpPr>
          <p:cNvPr id="3" name="제목 2"/>
          <p:cNvSpPr>
            <a:spLocks noGrp="1"/>
          </p:cNvSpPr>
          <p:nvPr>
            <p:ph type="title"/>
          </p:nvPr>
        </p:nvSpPr>
        <p:spPr/>
        <p:txBody>
          <a:bodyPr>
            <a:normAutofit/>
          </a:bodyPr>
          <a:lstStyle/>
          <a:p>
            <a:r>
              <a:rPr lang="en-US" altLang="ko-KR" sz="4400" b="1" spc="-150" dirty="0"/>
              <a:t>‘assign’</a:t>
            </a:r>
            <a:endParaRPr lang="ko-KR" altLang="en-US" sz="4400" dirty="0"/>
          </a:p>
        </p:txBody>
      </p:sp>
      <p:sp>
        <p:nvSpPr>
          <p:cNvPr id="5" name="내용 개체 틀 4"/>
          <p:cNvSpPr>
            <a:spLocks noGrp="1"/>
          </p:cNvSpPr>
          <p:nvPr>
            <p:ph idx="1"/>
          </p:nvPr>
        </p:nvSpPr>
        <p:spPr/>
        <p:txBody>
          <a:bodyPr/>
          <a:lstStyle/>
          <a:p>
            <a:r>
              <a:rPr lang="en-US" altLang="ko-KR" dirty="0" err="1">
                <a:solidFill>
                  <a:schemeClr val="tx1"/>
                </a:solidFill>
              </a:rPr>
              <a:t>Lvalue</a:t>
            </a:r>
            <a:r>
              <a:rPr lang="en-US" altLang="ko-KR" dirty="0">
                <a:solidFill>
                  <a:schemeClr val="tx1"/>
                </a:solidFill>
              </a:rPr>
              <a:t>, </a:t>
            </a:r>
            <a:r>
              <a:rPr lang="en-US" altLang="ko-KR" dirty="0" err="1">
                <a:solidFill>
                  <a:schemeClr val="tx1"/>
                </a:solidFill>
              </a:rPr>
              <a:t>Rvalue</a:t>
            </a:r>
            <a:endParaRPr lang="en-US" altLang="ko-KR" dirty="0">
              <a:solidFill>
                <a:schemeClr val="tx1"/>
              </a:solidFill>
            </a:endParaRPr>
          </a:p>
          <a:p>
            <a:pPr lvl="1"/>
            <a:r>
              <a:rPr lang="en-US" altLang="ko-KR" dirty="0" err="1">
                <a:solidFill>
                  <a:schemeClr val="tx1"/>
                </a:solidFill>
              </a:rPr>
              <a:t>Lvalue</a:t>
            </a:r>
            <a:r>
              <a:rPr lang="en-US" altLang="ko-KR" dirty="0">
                <a:solidFill>
                  <a:schemeClr val="tx1"/>
                </a:solidFill>
              </a:rPr>
              <a:t>: wire</a:t>
            </a:r>
          </a:p>
          <a:p>
            <a:pPr lvl="1"/>
            <a:r>
              <a:rPr lang="en-US" altLang="ko-KR" dirty="0" err="1">
                <a:solidFill>
                  <a:schemeClr val="tx1"/>
                </a:solidFill>
              </a:rPr>
              <a:t>Rvalue</a:t>
            </a:r>
            <a:r>
              <a:rPr lang="en-US" altLang="ko-KR" dirty="0">
                <a:solidFill>
                  <a:schemeClr val="tx1"/>
                </a:solidFill>
              </a:rPr>
              <a:t>: wire, </a:t>
            </a:r>
            <a:r>
              <a:rPr lang="en-US" altLang="ko-KR" dirty="0" err="1">
                <a:solidFill>
                  <a:schemeClr val="tx1"/>
                </a:solidFill>
              </a:rPr>
              <a:t>reg</a:t>
            </a:r>
            <a:endParaRPr lang="en-US" altLang="ko-KR" dirty="0">
              <a:solidFill>
                <a:schemeClr val="tx1"/>
              </a:solidFill>
            </a:endParaRPr>
          </a:p>
          <a:p>
            <a:r>
              <a:rPr lang="en-US" altLang="ko-KR" dirty="0">
                <a:solidFill>
                  <a:schemeClr val="tx1"/>
                </a:solidFill>
              </a:rPr>
              <a:t>Connecting wire physically</a:t>
            </a:r>
          </a:p>
          <a:p>
            <a:endParaRPr lang="ko-KR" altLang="en-US" dirty="0"/>
          </a:p>
        </p:txBody>
      </p:sp>
    </p:spTree>
    <p:extLst>
      <p:ext uri="{BB962C8B-B14F-4D97-AF65-F5344CB8AC3E}">
        <p14:creationId xmlns:p14="http://schemas.microsoft.com/office/powerpoint/2010/main" val="3930528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a:t>Basic Grammars</a:t>
            </a:r>
            <a:endParaRPr lang="ko-KR" altLang="en-US" b="1" dirty="0"/>
          </a:p>
        </p:txBody>
      </p:sp>
      <p:sp>
        <p:nvSpPr>
          <p:cNvPr id="5" name="내용 개체 틀 4"/>
          <p:cNvSpPr>
            <a:spLocks noGrp="1"/>
          </p:cNvSpPr>
          <p:nvPr>
            <p:ph idx="1"/>
          </p:nvPr>
        </p:nvSpPr>
        <p:spPr/>
        <p:txBody>
          <a:bodyPr>
            <a:normAutofit fontScale="77500" lnSpcReduction="20000"/>
          </a:bodyPr>
          <a:lstStyle/>
          <a:p>
            <a:r>
              <a:rPr lang="en-US" altLang="ko-KR" dirty="0"/>
              <a:t>Describe a system by a set of modules</a:t>
            </a:r>
          </a:p>
          <a:p>
            <a:pPr lvl="1"/>
            <a:r>
              <a:rPr lang="en-US" altLang="ko-KR" dirty="0"/>
              <a:t>Equivalent to functions in ‘C’</a:t>
            </a:r>
          </a:p>
          <a:p>
            <a:r>
              <a:rPr lang="en-US" altLang="ko-KR" dirty="0"/>
              <a:t>Keywords</a:t>
            </a:r>
          </a:p>
          <a:p>
            <a:pPr lvl="1"/>
            <a:r>
              <a:rPr lang="en-US" altLang="ko-KR" dirty="0"/>
              <a:t>E.g., </a:t>
            </a:r>
            <a:r>
              <a:rPr lang="en-US" altLang="ko-KR" dirty="0">
                <a:solidFill>
                  <a:srgbClr val="CC0000"/>
                </a:solidFill>
              </a:rPr>
              <a:t>module</a:t>
            </a:r>
            <a:r>
              <a:rPr lang="en-US" altLang="ko-KR" dirty="0"/>
              <a:t>, are reserved in all lower case letter</a:t>
            </a:r>
          </a:p>
          <a:p>
            <a:r>
              <a:rPr lang="en-US" altLang="ko-KR" dirty="0"/>
              <a:t>Operators (some examples)</a:t>
            </a:r>
          </a:p>
          <a:p>
            <a:pPr lvl="1"/>
            <a:r>
              <a:rPr lang="en-US" altLang="ko-KR" dirty="0"/>
              <a:t>Arithmetic: +, -, *, /, !, ~</a:t>
            </a:r>
          </a:p>
          <a:p>
            <a:pPr lvl="1"/>
            <a:r>
              <a:rPr lang="en-US" altLang="ko-KR" dirty="0"/>
              <a:t>Binary operators: &amp;, |, ^, ~</a:t>
            </a:r>
            <a:r>
              <a:rPr lang="en-US" altLang="ko-KR" dirty="0">
                <a:solidFill>
                  <a:srgbClr val="CC0000"/>
                </a:solidFill>
              </a:rPr>
              <a:t>(bitwise)</a:t>
            </a:r>
            <a:r>
              <a:rPr lang="en-US" altLang="ko-KR" dirty="0"/>
              <a:t>, !</a:t>
            </a:r>
            <a:r>
              <a:rPr lang="en-US" altLang="ko-KR" dirty="0">
                <a:solidFill>
                  <a:srgbClr val="CC0000"/>
                </a:solidFill>
              </a:rPr>
              <a:t>(logical)</a:t>
            </a:r>
          </a:p>
          <a:p>
            <a:pPr lvl="1"/>
            <a:r>
              <a:rPr lang="en-US" altLang="ko-KR" dirty="0"/>
              <a:t>Shift: &lt;&lt;, &gt;&gt;</a:t>
            </a:r>
          </a:p>
          <a:p>
            <a:pPr lvl="1"/>
            <a:r>
              <a:rPr lang="en-US" altLang="ko-KR" dirty="0"/>
              <a:t>Relational: &lt;, &lt;=, &gt;, &gt;=, ==, !=</a:t>
            </a:r>
          </a:p>
          <a:p>
            <a:pPr lvl="1"/>
            <a:r>
              <a:rPr lang="en-US" altLang="ko-KR" dirty="0"/>
              <a:t>Logical: &amp;&amp;, ||</a:t>
            </a:r>
          </a:p>
          <a:p>
            <a:r>
              <a:rPr lang="en-US" altLang="ko-KR" dirty="0"/>
              <a:t>Identifiers</a:t>
            </a:r>
          </a:p>
          <a:p>
            <a:pPr lvl="1"/>
            <a:r>
              <a:rPr lang="en-US" altLang="ko-KR" dirty="0"/>
              <a:t>Equivalent to variable names</a:t>
            </a:r>
          </a:p>
          <a:p>
            <a:pPr lvl="1"/>
            <a:r>
              <a:rPr lang="en-US" altLang="ko-KR" dirty="0"/>
              <a:t>Identifiers can be up to 1024 characters</a:t>
            </a:r>
          </a:p>
          <a:p>
            <a:r>
              <a:rPr lang="en-US" altLang="ko-KR" dirty="0"/>
              <a:t>Comments</a:t>
            </a:r>
          </a:p>
          <a:p>
            <a:pPr lvl="1"/>
            <a:r>
              <a:rPr lang="en-US" altLang="ko-KR" dirty="0"/>
              <a:t>“</a:t>
            </a:r>
            <a:r>
              <a:rPr lang="en-US" altLang="ko-KR" dirty="0">
                <a:solidFill>
                  <a:srgbClr val="CC0000"/>
                </a:solidFill>
              </a:rPr>
              <a:t>//</a:t>
            </a:r>
            <a:r>
              <a:rPr lang="en-US" altLang="ko-KR" dirty="0"/>
              <a:t>” for 1-line or </a:t>
            </a:r>
            <a:r>
              <a:rPr lang="en-US" altLang="ko-KR" dirty="0">
                <a:solidFill>
                  <a:srgbClr val="CC0000"/>
                </a:solidFill>
              </a:rPr>
              <a:t>/*</a:t>
            </a:r>
            <a:r>
              <a:rPr lang="en-US" altLang="ko-KR" dirty="0"/>
              <a:t> to </a:t>
            </a:r>
            <a:r>
              <a:rPr lang="en-US" altLang="ko-KR" dirty="0">
                <a:solidFill>
                  <a:srgbClr val="CC0000"/>
                </a:solidFill>
              </a:rPr>
              <a:t>*/</a:t>
            </a:r>
            <a:r>
              <a:rPr lang="en-US" altLang="ko-KR" dirty="0"/>
              <a:t> across several lines</a:t>
            </a:r>
          </a:p>
          <a:p>
            <a:endParaRPr lang="en-US" altLang="ko-KR" dirty="0"/>
          </a:p>
          <a:p>
            <a:endParaRPr lang="ko-KR" altLang="en-US" dirty="0"/>
          </a:p>
        </p:txBody>
      </p:sp>
    </p:spTree>
    <p:extLst>
      <p:ext uri="{BB962C8B-B14F-4D97-AF65-F5344CB8AC3E}">
        <p14:creationId xmlns:p14="http://schemas.microsoft.com/office/powerpoint/2010/main" val="1943105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Table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122" y="1332345"/>
            <a:ext cx="10241756" cy="509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p:cNvSpPr>
            <a:spLocks noGrp="1"/>
          </p:cNvSpPr>
          <p:nvPr>
            <p:ph type="title"/>
          </p:nvPr>
        </p:nvSpPr>
        <p:spPr/>
        <p:txBody>
          <a:bodyPr/>
          <a:lstStyle/>
          <a:p>
            <a:r>
              <a:rPr lang="en-US" altLang="ko-KR" b="1" dirty="0"/>
              <a:t>Operators</a:t>
            </a:r>
            <a:endParaRPr lang="ko-KR" altLang="en-US" b="1" dirty="0"/>
          </a:p>
        </p:txBody>
      </p:sp>
    </p:spTree>
    <p:extLst>
      <p:ext uri="{BB962C8B-B14F-4D97-AF65-F5344CB8AC3E}">
        <p14:creationId xmlns:p14="http://schemas.microsoft.com/office/powerpoint/2010/main" val="879525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b="1" dirty="0"/>
              <a:t>Synthesizable Operators</a:t>
            </a:r>
            <a:endParaRPr lang="ko-KR" altLang="en-US" b="1" dirty="0"/>
          </a:p>
        </p:txBody>
      </p:sp>
      <p:pic>
        <p:nvPicPr>
          <p:cNvPr id="5" name="Picture 5" descr="Table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5589" y="1312238"/>
            <a:ext cx="10440823" cy="508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893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5518818" y="3748301"/>
            <a:ext cx="6516164" cy="1200329"/>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-10/5 // -2</a:t>
            </a:r>
          </a:p>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-`d10 / 5 // (2’s complement of 10) / 5 = (2</a:t>
            </a:r>
            <a:r>
              <a:rPr lang="en-US" altLang="zh-TW" sz="2400" baseline="30000" dirty="0">
                <a:latin typeface="Consolas" panose="020B0609020204030204" pitchFamily="49" charset="0"/>
                <a:ea typeface="Hack" panose="020B0609030202020204" pitchFamily="49" charset="0"/>
                <a:cs typeface="Courier New" panose="02070309020205020404" pitchFamily="49" charset="0"/>
              </a:rPr>
              <a:t>32</a:t>
            </a:r>
            <a:r>
              <a:rPr lang="en-US" altLang="zh-TW" sz="2400" dirty="0">
                <a:latin typeface="Consolas" panose="020B0609020204030204" pitchFamily="49" charset="0"/>
                <a:ea typeface="Hack" panose="020B0609030202020204" pitchFamily="49" charset="0"/>
                <a:cs typeface="Courier New" panose="02070309020205020404" pitchFamily="49" charset="0"/>
              </a:rPr>
              <a:t>-10) / 5</a:t>
            </a:r>
          </a:p>
        </p:txBody>
      </p:sp>
      <p:pic>
        <p:nvPicPr>
          <p:cNvPr id="5" name="Picture 6" descr="Table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965" y="2810175"/>
            <a:ext cx="4779962" cy="3240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제목 5"/>
          <p:cNvSpPr>
            <a:spLocks noGrp="1"/>
          </p:cNvSpPr>
          <p:nvPr>
            <p:ph type="title"/>
          </p:nvPr>
        </p:nvSpPr>
        <p:spPr/>
        <p:txBody>
          <a:bodyPr>
            <a:normAutofit/>
          </a:bodyPr>
          <a:lstStyle/>
          <a:p>
            <a:r>
              <a:rPr lang="en-US" altLang="ko-KR" b="1" spc="-150" dirty="0"/>
              <a:t>Arithmetic Operators</a:t>
            </a:r>
            <a:endParaRPr lang="ko-KR" altLang="en-US" dirty="0"/>
          </a:p>
        </p:txBody>
      </p:sp>
      <p:sp>
        <p:nvSpPr>
          <p:cNvPr id="9" name="내용 개체 틀 6"/>
          <p:cNvSpPr>
            <a:spLocks noGrp="1"/>
          </p:cNvSpPr>
          <p:nvPr>
            <p:ph idx="1"/>
          </p:nvPr>
        </p:nvSpPr>
        <p:spPr>
          <a:xfrm>
            <a:off x="338400" y="1364400"/>
            <a:ext cx="11016000" cy="4582800"/>
          </a:xfrm>
        </p:spPr>
        <p:txBody>
          <a:bodyPr/>
          <a:lstStyle/>
          <a:p>
            <a:pPr lvl="0">
              <a:defRPr/>
            </a:pPr>
            <a:r>
              <a:rPr lang="en-US" altLang="ko-KR" dirty="0">
                <a:solidFill>
                  <a:sysClr val="windowText" lastClr="000000"/>
                </a:solidFill>
                <a:latin typeface="Arial" panose="020B0604020202020204" pitchFamily="34" charset="0"/>
                <a:cs typeface="Arial" panose="020B0604020202020204" pitchFamily="34" charset="0"/>
              </a:rPr>
              <a:t>The result is </a:t>
            </a:r>
            <a:r>
              <a:rPr lang="en-US" altLang="ko-KR" dirty="0">
                <a:solidFill>
                  <a:srgbClr val="FF0000"/>
                </a:solidFill>
                <a:latin typeface="Arial" panose="020B0604020202020204" pitchFamily="34" charset="0"/>
                <a:cs typeface="Arial" panose="020B0604020202020204" pitchFamily="34" charset="0"/>
              </a:rPr>
              <a:t>x</a:t>
            </a:r>
            <a:r>
              <a:rPr lang="en-US" altLang="ko-KR" dirty="0">
                <a:solidFill>
                  <a:sysClr val="windowText" lastClr="000000"/>
                </a:solidFill>
                <a:latin typeface="Arial" panose="020B0604020202020204" pitchFamily="34" charset="0"/>
                <a:cs typeface="Arial" panose="020B0604020202020204" pitchFamily="34" charset="0"/>
              </a:rPr>
              <a:t> if any operand bit has a </a:t>
            </a:r>
            <a:r>
              <a:rPr lang="en-US" altLang="ko-KR" dirty="0">
                <a:solidFill>
                  <a:srgbClr val="FF0000"/>
                </a:solidFill>
                <a:latin typeface="Arial" panose="020B0604020202020204" pitchFamily="34" charset="0"/>
                <a:cs typeface="Arial" panose="020B0604020202020204" pitchFamily="34" charset="0"/>
              </a:rPr>
              <a:t>value x</a:t>
            </a:r>
          </a:p>
          <a:p>
            <a:pPr lvl="0">
              <a:defRPr/>
            </a:pPr>
            <a:r>
              <a:rPr lang="en-US" altLang="ko-KR" dirty="0">
                <a:solidFill>
                  <a:sysClr val="windowText" lastClr="000000"/>
                </a:solidFill>
                <a:latin typeface="Arial" panose="020B0604020202020204" pitchFamily="34" charset="0"/>
                <a:cs typeface="Arial" panose="020B0604020202020204" pitchFamily="34" charset="0"/>
              </a:rPr>
              <a:t>Negative numbers except integer variable are represented as </a:t>
            </a:r>
            <a:r>
              <a:rPr lang="en-US" altLang="ko-KR" dirty="0">
                <a:solidFill>
                  <a:srgbClr val="FF0000"/>
                </a:solidFill>
                <a:latin typeface="Arial" panose="020B0604020202020204" pitchFamily="34" charset="0"/>
                <a:cs typeface="Arial" panose="020B0604020202020204" pitchFamily="34" charset="0"/>
              </a:rPr>
              <a:t>2’s complement</a:t>
            </a:r>
          </a:p>
        </p:txBody>
      </p:sp>
    </p:spTree>
    <p:extLst>
      <p:ext uri="{BB962C8B-B14F-4D97-AF65-F5344CB8AC3E}">
        <p14:creationId xmlns:p14="http://schemas.microsoft.com/office/powerpoint/2010/main" val="512305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Software/Hardware Partitioning</a:t>
            </a:r>
            <a:endParaRPr lang="ko-KR" altLang="en-US" dirty="0"/>
          </a:p>
        </p:txBody>
      </p:sp>
      <p:sp>
        <p:nvSpPr>
          <p:cNvPr id="3" name="내용 개체 틀 2"/>
          <p:cNvSpPr>
            <a:spLocks noGrp="1"/>
          </p:cNvSpPr>
          <p:nvPr>
            <p:ph idx="1"/>
          </p:nvPr>
        </p:nvSpPr>
        <p:spPr>
          <a:xfrm>
            <a:off x="838199" y="1825625"/>
            <a:ext cx="10938387" cy="4351338"/>
          </a:xfrm>
        </p:spPr>
        <p:txBody>
          <a:bodyPr/>
          <a:lstStyle/>
          <a:p>
            <a:pPr marL="228600" lvl="1">
              <a:spcBef>
                <a:spcPts val="1000"/>
              </a:spcBef>
            </a:pPr>
            <a:r>
              <a:rPr lang="en-US" altLang="ko-KR" dirty="0"/>
              <a:t>MLP is our application</a:t>
            </a:r>
          </a:p>
          <a:p>
            <a:pPr marL="685800" lvl="2">
              <a:spcBef>
                <a:spcPts val="1000"/>
              </a:spcBef>
            </a:pPr>
            <a:r>
              <a:rPr lang="en-US" altLang="ko-KR" dirty="0"/>
              <a:t>Each layer is matrix-vector multiplication, e.g., 256x1024 matrix * 1024-d vector </a:t>
            </a:r>
            <a:r>
              <a:rPr lang="en-US" altLang="ko-KR" dirty="0">
                <a:sym typeface="Wingdings" panose="05000000000000000000" pitchFamily="2" charset="2"/>
              </a:rPr>
              <a:t> 256-d vector</a:t>
            </a:r>
          </a:p>
          <a:p>
            <a:pPr marL="228600" lvl="1">
              <a:spcBef>
                <a:spcPts val="1000"/>
              </a:spcBef>
            </a:pPr>
            <a:r>
              <a:rPr lang="en-US" altLang="ko-KR" dirty="0"/>
              <a:t>ARM CPU runs the main function which calls your MV IP on PL</a:t>
            </a:r>
          </a:p>
          <a:p>
            <a:pPr marL="685800" lvl="2">
              <a:spcBef>
                <a:spcPts val="1000"/>
              </a:spcBef>
            </a:pPr>
            <a:r>
              <a:rPr lang="en-US" altLang="ko-KR" dirty="0"/>
              <a:t>MV for 64x64 weight matrix * 64-entry input vector multiplication</a:t>
            </a:r>
          </a:p>
          <a:p>
            <a:pPr marL="228600" lvl="1">
              <a:spcBef>
                <a:spcPts val="1000"/>
              </a:spcBef>
            </a:pPr>
            <a:r>
              <a:rPr lang="en-US" altLang="ko-KR" dirty="0"/>
              <a:t>BRAM is used for data transfer between SW and HW</a:t>
            </a:r>
            <a:endParaRPr lang="ko-KR" altLang="en-US" dirty="0"/>
          </a:p>
        </p:txBody>
      </p:sp>
      <p:grpSp>
        <p:nvGrpSpPr>
          <p:cNvPr id="10" name="그룹 9"/>
          <p:cNvGrpSpPr/>
          <p:nvPr/>
        </p:nvGrpSpPr>
        <p:grpSpPr>
          <a:xfrm>
            <a:off x="7806137" y="3552201"/>
            <a:ext cx="3766650" cy="3168993"/>
            <a:chOff x="5084561" y="2026319"/>
            <a:chExt cx="5573157" cy="4392189"/>
          </a:xfrm>
        </p:grpSpPr>
        <p:sp>
          <p:nvSpPr>
            <p:cNvPr id="11" name="직사각형 10"/>
            <p:cNvSpPr/>
            <p:nvPr/>
          </p:nvSpPr>
          <p:spPr>
            <a:xfrm>
              <a:off x="5084561" y="2026319"/>
              <a:ext cx="5573157" cy="4392189"/>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base" latinLnBrk="1" hangingPunct="1">
                <a:lnSpc>
                  <a:spcPct val="100000"/>
                </a:lnSpc>
                <a:spcBef>
                  <a:spcPct val="0"/>
                </a:spcBef>
                <a:spcAft>
                  <a:spcPct val="0"/>
                </a:spcAft>
                <a:buClrTx/>
                <a:buSzTx/>
                <a:buFontTx/>
                <a:buNone/>
                <a:tabLst/>
                <a:defRPr/>
              </a:pPr>
              <a:r>
                <a:rPr kumimoji="1" lang="en-US" altLang="ko-KR" sz="1200" b="1"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Xilinx </a:t>
              </a:r>
              <a:r>
                <a:rPr kumimoji="1" lang="en-US" altLang="ko-KR" sz="1200" b="1" i="0" u="none" strike="noStrike" kern="1200" cap="none" spc="0" normalizeH="0" baseline="0" noProof="0" dirty="0" err="1">
                  <a:ln>
                    <a:noFill/>
                  </a:ln>
                  <a:solidFill>
                    <a:prstClr val="black"/>
                  </a:solidFill>
                  <a:effectLst/>
                  <a:uLnTx/>
                  <a:uFillTx/>
                  <a:latin typeface="맑은 고딕" panose="020F0302020204030204"/>
                  <a:ea typeface="맑은 고딕" panose="020B0503020000020004" pitchFamily="34" charset="-127"/>
                  <a:cs typeface="+mn-cs"/>
                </a:rPr>
                <a:t>Zynq</a:t>
              </a:r>
              <a:r>
                <a:rPr kumimoji="1" lang="en-US" altLang="ko-KR" sz="1200" b="1"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 (XC7Z020)</a:t>
              </a:r>
            </a:p>
          </p:txBody>
        </p:sp>
        <p:sp>
          <p:nvSpPr>
            <p:cNvPr id="12" name="직사각형 11"/>
            <p:cNvSpPr/>
            <p:nvPr/>
          </p:nvSpPr>
          <p:spPr>
            <a:xfrm>
              <a:off x="5318963" y="2670822"/>
              <a:ext cx="2194548" cy="2376639"/>
            </a:xfrm>
            <a:prstGeom prst="rect">
              <a:avLst/>
            </a:prstGeom>
            <a:ln w="28575"/>
          </p:spPr>
          <p:style>
            <a:lnRef idx="2">
              <a:schemeClr val="dk1"/>
            </a:lnRef>
            <a:fillRef idx="1">
              <a:schemeClr val="lt1"/>
            </a:fillRef>
            <a:effectRef idx="0">
              <a:schemeClr val="dk1"/>
            </a:effectRef>
            <a:fontRef idx="minor">
              <a:schemeClr val="dk1"/>
            </a:fontRef>
          </p:style>
          <p:txBody>
            <a:bodyPr rtlCol="0" anchor="t"/>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1"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P</a:t>
              </a:r>
              <a:r>
                <a:rPr kumimoji="1" lang="en-US" altLang="ko-KR" sz="1100" b="1"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rocessing</a:t>
              </a:r>
              <a:r>
                <a:rPr kumimoji="1" lang="en-US" altLang="ko-KR" sz="1200" b="1"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 S</a:t>
              </a:r>
              <a:r>
                <a:rPr kumimoji="1" lang="en-US" altLang="ko-KR" sz="1100" b="1"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ystem</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1"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(PS, ARM Co-A9)</a:t>
              </a:r>
              <a:endParaRPr kumimoji="1" lang="ko-KR" altLang="en-US" sz="1200" b="1"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endParaRPr>
            </a:p>
          </p:txBody>
        </p:sp>
        <p:sp>
          <p:nvSpPr>
            <p:cNvPr id="14" name="L 도형 13"/>
            <p:cNvSpPr/>
            <p:nvPr/>
          </p:nvSpPr>
          <p:spPr>
            <a:xfrm rot="16200000">
              <a:off x="6129044" y="1860741"/>
              <a:ext cx="3490737" cy="5110889"/>
            </a:xfrm>
            <a:prstGeom prst="corner">
              <a:avLst>
                <a:gd name="adj1" fmla="val 74937"/>
                <a:gd name="adj2" fmla="val 23892"/>
              </a:avLst>
            </a:prstGeom>
            <a:ln w="12700">
              <a:solidFill>
                <a:schemeClr val="accent3">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100" b="0" i="0" u="none" strike="noStrike" kern="1200" cap="none" spc="0" normalizeH="0" baseline="0" noProof="0" dirty="0">
                <a:ln>
                  <a:noFill/>
                </a:ln>
                <a:solidFill>
                  <a:prstClr val="black"/>
                </a:solidFill>
                <a:effectLst/>
                <a:uLnTx/>
                <a:uFillTx/>
                <a:latin typeface="맑은 고딕" panose="020F0302020204030204"/>
                <a:ea typeface="맑은 고딕" pitchFamily="50" charset="-127"/>
                <a:cs typeface="+mn-cs"/>
              </a:endParaRPr>
            </a:p>
          </p:txBody>
        </p:sp>
        <p:cxnSp>
          <p:nvCxnSpPr>
            <p:cNvPr id="15" name="직선 연결선 14"/>
            <p:cNvCxnSpPr>
              <a:endCxn id="28" idx="2"/>
            </p:cNvCxnSpPr>
            <p:nvPr/>
          </p:nvCxnSpPr>
          <p:spPr>
            <a:xfrm flipV="1">
              <a:off x="6416235" y="4934948"/>
              <a:ext cx="0" cy="802074"/>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16" name="직사각형 15"/>
            <p:cNvSpPr/>
            <p:nvPr/>
          </p:nvSpPr>
          <p:spPr>
            <a:xfrm>
              <a:off x="8067217" y="5047461"/>
              <a:ext cx="2037653" cy="940260"/>
            </a:xfrm>
            <a:prstGeom prst="rect">
              <a:avLst/>
            </a:prstGeom>
            <a:solidFill>
              <a:schemeClr val="accent2">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BRAM</a:t>
              </a:r>
            </a:p>
          </p:txBody>
        </p:sp>
        <p:cxnSp>
          <p:nvCxnSpPr>
            <p:cNvPr id="17" name="직선 연결선 16"/>
            <p:cNvCxnSpPr/>
            <p:nvPr/>
          </p:nvCxnSpPr>
          <p:spPr>
            <a:xfrm flipH="1">
              <a:off x="6400018" y="5735833"/>
              <a:ext cx="1669507" cy="1189"/>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18" name="직사각형 17"/>
            <p:cNvSpPr/>
            <p:nvPr/>
          </p:nvSpPr>
          <p:spPr>
            <a:xfrm>
              <a:off x="7884977" y="2670817"/>
              <a:ext cx="2369916" cy="639862"/>
            </a:xfrm>
            <a:prstGeom prst="rect">
              <a:avLst/>
            </a:prstGeom>
          </p:spPr>
          <p:txBody>
            <a:bodyPr wrap="none">
              <a:spAutoFit/>
            </a:body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1" i="0" u="none" strike="noStrike" kern="1200" cap="none" spc="0" normalizeH="0" baseline="0" noProof="0" dirty="0">
                  <a:ln>
                    <a:noFill/>
                  </a:ln>
                  <a:solidFill>
                    <a:srgbClr val="A5A5A5">
                      <a:lumMod val="50000"/>
                    </a:srgbClr>
                  </a:solidFill>
                  <a:effectLst/>
                  <a:uLnTx/>
                  <a:uFillTx/>
                  <a:latin typeface="맑은 고딕" panose="020F0302020204030204"/>
                  <a:ea typeface="맑은 고딕" panose="020B0503020000020004" pitchFamily="34" charset="-127"/>
                  <a:cs typeface="+mn-cs"/>
                </a:rPr>
                <a:t>P</a:t>
              </a:r>
              <a:r>
                <a:rPr kumimoji="1" lang="en-US" altLang="ko-KR" sz="1100" b="1" i="0" u="none" strike="noStrike" kern="1200" cap="none" spc="0" normalizeH="0" baseline="0" noProof="0" dirty="0">
                  <a:ln>
                    <a:noFill/>
                  </a:ln>
                  <a:solidFill>
                    <a:srgbClr val="A5A5A5">
                      <a:lumMod val="50000"/>
                    </a:srgbClr>
                  </a:solidFill>
                  <a:effectLst/>
                  <a:uLnTx/>
                  <a:uFillTx/>
                  <a:latin typeface="맑은 고딕" panose="020F0302020204030204"/>
                  <a:ea typeface="맑은 고딕" panose="020B0503020000020004" pitchFamily="34" charset="-127"/>
                  <a:cs typeface="+mn-cs"/>
                </a:rPr>
                <a:t>rogrammable</a:t>
              </a:r>
              <a:r>
                <a:rPr kumimoji="1" lang="en-US" altLang="ko-KR" sz="1200" b="1" i="0" u="none" strike="noStrike" kern="1200" cap="none" spc="0" normalizeH="0" baseline="0" noProof="0" dirty="0">
                  <a:ln>
                    <a:noFill/>
                  </a:ln>
                  <a:solidFill>
                    <a:srgbClr val="A5A5A5">
                      <a:lumMod val="50000"/>
                    </a:srgbClr>
                  </a:solidFill>
                  <a:effectLst/>
                  <a:uLnTx/>
                  <a:uFillTx/>
                  <a:latin typeface="맑은 고딕" panose="020F0302020204030204"/>
                  <a:ea typeface="맑은 고딕" panose="020B0503020000020004" pitchFamily="34" charset="-127"/>
                  <a:cs typeface="+mn-cs"/>
                </a:rPr>
                <a:t> L</a:t>
              </a:r>
              <a:r>
                <a:rPr kumimoji="1" lang="en-US" altLang="ko-KR" sz="1100" b="1" i="0" u="none" strike="noStrike" kern="1200" cap="none" spc="0" normalizeH="0" baseline="0" noProof="0" dirty="0">
                  <a:ln>
                    <a:noFill/>
                  </a:ln>
                  <a:solidFill>
                    <a:srgbClr val="A5A5A5">
                      <a:lumMod val="50000"/>
                    </a:srgbClr>
                  </a:solidFill>
                  <a:effectLst/>
                  <a:uLnTx/>
                  <a:uFillTx/>
                  <a:latin typeface="맑은 고딕" panose="020F0302020204030204"/>
                  <a:ea typeface="맑은 고딕" panose="020B0503020000020004" pitchFamily="34" charset="-127"/>
                  <a:cs typeface="+mn-cs"/>
                </a:rPr>
                <a:t>ogic</a:t>
              </a:r>
            </a:p>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1" i="0" u="none" strike="noStrike" kern="1200" cap="none" spc="0" normalizeH="0" baseline="0" noProof="0" dirty="0">
                  <a:ln>
                    <a:noFill/>
                  </a:ln>
                  <a:solidFill>
                    <a:srgbClr val="A5A5A5">
                      <a:lumMod val="50000"/>
                    </a:srgbClr>
                  </a:solidFill>
                  <a:effectLst/>
                  <a:uLnTx/>
                  <a:uFillTx/>
                  <a:latin typeface="맑은 고딕" panose="020F0302020204030204"/>
                  <a:ea typeface="맑은 고딕" panose="020B0503020000020004" pitchFamily="34" charset="-127"/>
                  <a:cs typeface="+mn-cs"/>
                </a:rPr>
                <a:t>(PL, Xilinx Artix-7)</a:t>
              </a:r>
            </a:p>
          </p:txBody>
        </p:sp>
        <p:sp>
          <p:nvSpPr>
            <p:cNvPr id="22" name="직사각형 21"/>
            <p:cNvSpPr/>
            <p:nvPr/>
          </p:nvSpPr>
          <p:spPr>
            <a:xfrm>
              <a:off x="5426199" y="3896666"/>
              <a:ext cx="1367231" cy="65512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Memory interface</a:t>
              </a:r>
            </a:p>
          </p:txBody>
        </p:sp>
        <p:sp>
          <p:nvSpPr>
            <p:cNvPr id="28" name="직사각형 27"/>
            <p:cNvSpPr/>
            <p:nvPr/>
          </p:nvSpPr>
          <p:spPr>
            <a:xfrm>
              <a:off x="5408584" y="4633716"/>
              <a:ext cx="2015305" cy="30123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AXI master</a:t>
              </a:r>
            </a:p>
          </p:txBody>
        </p:sp>
        <p:sp>
          <p:nvSpPr>
            <p:cNvPr id="29" name="직사각형 28"/>
            <p:cNvSpPr/>
            <p:nvPr/>
          </p:nvSpPr>
          <p:spPr>
            <a:xfrm>
              <a:off x="5426199" y="3344171"/>
              <a:ext cx="1367231" cy="502106"/>
            </a:xfrm>
            <a:prstGeom prst="rect">
              <a:avLst/>
            </a:prstGeom>
            <a:solidFill>
              <a:schemeClr val="tx1">
                <a:lumMod val="75000"/>
                <a:lumOff val="25000"/>
              </a:schemeClr>
            </a:solidFill>
            <a:ln/>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rtlCol="0" anchor="ctr" anchorCtr="0"/>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dirty="0">
                  <a:ln>
                    <a:noFill/>
                  </a:ln>
                  <a:solidFill>
                    <a:prstClr val="white"/>
                  </a:solidFill>
                  <a:effectLst/>
                  <a:uLnTx/>
                  <a:uFillTx/>
                  <a:latin typeface="맑은 고딕" panose="020F0302020204030204"/>
                  <a:ea typeface="맑은 고딕" panose="020B0503020000020004" pitchFamily="34" charset="-127"/>
                  <a:cs typeface="+mn-cs"/>
                </a:rPr>
                <a:t>Core #1</a:t>
              </a:r>
            </a:p>
          </p:txBody>
        </p:sp>
        <p:sp>
          <p:nvSpPr>
            <p:cNvPr id="30" name="직사각형 29"/>
            <p:cNvSpPr/>
            <p:nvPr/>
          </p:nvSpPr>
          <p:spPr>
            <a:xfrm rot="16200000">
              <a:off x="6541181" y="3668426"/>
              <a:ext cx="1207618" cy="559102"/>
            </a:xfrm>
            <a:prstGeom prst="rect">
              <a:avLst/>
            </a:prstGeom>
            <a:solidFill>
              <a:schemeClr val="tx1">
                <a:lumMod val="75000"/>
                <a:lumOff val="2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dirty="0">
                  <a:ln>
                    <a:noFill/>
                  </a:ln>
                  <a:solidFill>
                    <a:prstClr val="white"/>
                  </a:solidFill>
                  <a:effectLst/>
                  <a:uLnTx/>
                  <a:uFillTx/>
                  <a:latin typeface="맑은 고딕" panose="020F0302020204030204"/>
                  <a:ea typeface="맑은 고딕" panose="020B0503020000020004" pitchFamily="34" charset="-127"/>
                  <a:cs typeface="+mn-cs"/>
                </a:rPr>
                <a:t>Core #2</a:t>
              </a:r>
            </a:p>
          </p:txBody>
        </p:sp>
        <p:sp>
          <p:nvSpPr>
            <p:cNvPr id="31" name="직사각형 30"/>
            <p:cNvSpPr/>
            <p:nvPr/>
          </p:nvSpPr>
          <p:spPr>
            <a:xfrm>
              <a:off x="8067217" y="3491514"/>
              <a:ext cx="2037653" cy="1155400"/>
            </a:xfrm>
            <a:prstGeom prst="rect">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1" lang="en-US" altLang="ko-KR" sz="1200" b="0"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Matrix-Vector Multiplication </a:t>
              </a:r>
              <a:br>
                <a:rPr kumimoji="1" lang="en-US" altLang="ko-KR" sz="1200" b="0"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br>
              <a:r>
                <a:rPr kumimoji="1" lang="en-US" altLang="ko-KR" sz="1200" b="0" i="0" u="none" strike="noStrike" kern="1200" cap="none" spc="0" normalizeH="0" baseline="0" noProof="0" dirty="0">
                  <a:ln>
                    <a:noFill/>
                  </a:ln>
                  <a:solidFill>
                    <a:prstClr val="black"/>
                  </a:solidFill>
                  <a:effectLst/>
                  <a:uLnTx/>
                  <a:uFillTx/>
                  <a:latin typeface="맑은 고딕" panose="020F0302020204030204"/>
                  <a:ea typeface="맑은 고딕" panose="020B0503020000020004" pitchFamily="34" charset="-127"/>
                  <a:cs typeface="+mn-cs"/>
                </a:rPr>
                <a:t>Custom IP</a:t>
              </a:r>
            </a:p>
          </p:txBody>
        </p:sp>
        <p:cxnSp>
          <p:nvCxnSpPr>
            <p:cNvPr id="32" name="직선 연결선 31"/>
            <p:cNvCxnSpPr>
              <a:stCxn id="16" idx="0"/>
              <a:endCxn id="31" idx="2"/>
            </p:cNvCxnSpPr>
            <p:nvPr/>
          </p:nvCxnSpPr>
          <p:spPr>
            <a:xfrm flipV="1">
              <a:off x="9086044" y="4646916"/>
              <a:ext cx="0" cy="400545"/>
            </a:xfrm>
            <a:prstGeom prst="line">
              <a:avLst/>
            </a:prstGeom>
            <a:ln w="28575">
              <a:solidFill>
                <a:schemeClr val="tx1"/>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33" name="직선 연결선 32"/>
            <p:cNvCxnSpPr/>
            <p:nvPr/>
          </p:nvCxnSpPr>
          <p:spPr>
            <a:xfrm flipH="1">
              <a:off x="7415536" y="4797951"/>
              <a:ext cx="300749"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4" name="직선 연결선 33"/>
            <p:cNvCxnSpPr/>
            <p:nvPr/>
          </p:nvCxnSpPr>
          <p:spPr>
            <a:xfrm flipV="1">
              <a:off x="7725093" y="4069216"/>
              <a:ext cx="0" cy="728736"/>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5" name="직선 연결선 34"/>
            <p:cNvCxnSpPr/>
            <p:nvPr/>
          </p:nvCxnSpPr>
          <p:spPr>
            <a:xfrm flipH="1">
              <a:off x="7725093" y="4069215"/>
              <a:ext cx="342123"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5" name="슬라이드 번호 개체 틀 4"/>
          <p:cNvSpPr>
            <a:spLocks noGrp="1"/>
          </p:cNvSpPr>
          <p:nvPr>
            <p:ph type="sldNum" sz="quarter" idx="12"/>
          </p:nvPr>
        </p:nvSpPr>
        <p:spPr>
          <a:xfrm>
            <a:off x="9287552" y="6361968"/>
            <a:ext cx="2743200" cy="365125"/>
          </a:xfrm>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E143334-4AB7-49CA-B52F-E6E20F79A69B}" type="slidenum">
              <a:rPr kumimoji="0" lang="ko-KR"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맑은 고딕" panose="020B0503020000020004" pitchFamily="34"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dirty="0">
              <a:ln>
                <a:noFill/>
              </a:ln>
              <a:solidFill>
                <a:prstClr val="black">
                  <a:tint val="75000"/>
                </a:prstClr>
              </a:solidFill>
              <a:effectLst/>
              <a:uLnTx/>
              <a:uFillTx/>
              <a:latin typeface="Calibri" panose="020F0502020204030204" pitchFamily="34" charset="0"/>
              <a:ea typeface="맑은 고딕" panose="020B0503020000020004" pitchFamily="34" charset="-127"/>
              <a:cs typeface="+mn-cs"/>
            </a:endParaRPr>
          </a:p>
        </p:txBody>
      </p:sp>
      <p:sp>
        <p:nvSpPr>
          <p:cNvPr id="51" name="모서리가 둥근 직사각형 50"/>
          <p:cNvSpPr/>
          <p:nvPr/>
        </p:nvSpPr>
        <p:spPr>
          <a:xfrm>
            <a:off x="9749181" y="4536016"/>
            <a:ext cx="1551353" cy="969715"/>
          </a:xfrm>
          <a:prstGeom prst="round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7" name="직사각형 6"/>
          <p:cNvSpPr/>
          <p:nvPr/>
        </p:nvSpPr>
        <p:spPr>
          <a:xfrm>
            <a:off x="7964559" y="4017210"/>
            <a:ext cx="1483198" cy="1714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36" name="TextBox 35"/>
          <p:cNvSpPr txBox="1"/>
          <p:nvPr/>
        </p:nvSpPr>
        <p:spPr>
          <a:xfrm>
            <a:off x="262033" y="4387963"/>
            <a:ext cx="7223592" cy="2308324"/>
          </a:xfrm>
          <a:prstGeom prst="rect">
            <a:avLst/>
          </a:prstGeom>
          <a:noFill/>
          <a:ln w="38100">
            <a:solidFill>
              <a:srgbClr val="FF0000"/>
            </a:solid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for(j=0; j&lt;1024; j+=8)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   for(</a:t>
            </a:r>
            <a:r>
              <a:rPr kumimoji="0" lang="en-US" altLang="ko-KR" sz="1800" b="0" i="0" u="none" strike="noStrike" kern="1200" cap="none" spc="0" normalizeH="0" baseline="0" noProof="0" dirty="0" err="1">
                <a:ln>
                  <a:noFill/>
                </a:ln>
                <a:solidFill>
                  <a:prstClr val="black"/>
                </a:solidFill>
                <a:effectLst/>
                <a:uLnTx/>
                <a:uFillTx/>
                <a:latin typeface="맑은 고딕" panose="020F0502020204030204"/>
                <a:ea typeface="맑은 고딕" panose="020B0503020000020004" pitchFamily="34" charset="-127"/>
                <a:cs typeface="+mn-cs"/>
              </a:rPr>
              <a:t>i</a:t>
            </a: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=0; </a:t>
            </a:r>
            <a:r>
              <a:rPr kumimoji="0" lang="en-US" altLang="ko-KR" sz="1800" b="0" i="0" u="none" strike="noStrike" kern="1200" cap="none" spc="0" normalizeH="0" baseline="0" noProof="0" dirty="0" err="1">
                <a:ln>
                  <a:noFill/>
                </a:ln>
                <a:solidFill>
                  <a:prstClr val="black"/>
                </a:solidFill>
                <a:effectLst/>
                <a:uLnTx/>
                <a:uFillTx/>
                <a:latin typeface="맑은 고딕" panose="020F0502020204030204"/>
                <a:ea typeface="맑은 고딕" panose="020B0503020000020004" pitchFamily="34" charset="-127"/>
                <a:cs typeface="+mn-cs"/>
              </a:rPr>
              <a:t>i</a:t>
            </a: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&lt;256; </a:t>
            </a:r>
            <a:r>
              <a:rPr kumimoji="0" lang="en-US" altLang="ko-KR" sz="1800" b="0" i="0" u="none" strike="noStrike" kern="1200" cap="none" spc="0" normalizeH="0" baseline="0" noProof="0" dirty="0" err="1">
                <a:ln>
                  <a:noFill/>
                </a:ln>
                <a:solidFill>
                  <a:prstClr val="black"/>
                </a:solidFill>
                <a:effectLst/>
                <a:uLnTx/>
                <a:uFillTx/>
                <a:latin typeface="맑은 고딕" panose="020F0502020204030204"/>
                <a:ea typeface="맑은 고딕" panose="020B0503020000020004" pitchFamily="34" charset="-127"/>
                <a:cs typeface="+mn-cs"/>
              </a:rPr>
              <a:t>i</a:t>
            </a: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+=8)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      Output[</a:t>
            </a:r>
            <a:r>
              <a:rPr kumimoji="0" lang="en-US" altLang="ko-KR" sz="1800" b="0" i="0" u="none" strike="noStrike" kern="1200" cap="none" spc="0" normalizeH="0" baseline="0" noProof="0" dirty="0" err="1">
                <a:ln>
                  <a:noFill/>
                </a:ln>
                <a:solidFill>
                  <a:prstClr val="black"/>
                </a:solidFill>
                <a:effectLst/>
                <a:uLnTx/>
                <a:uFillTx/>
                <a:latin typeface="맑은 고딕" panose="020F0502020204030204"/>
                <a:ea typeface="맑은 고딕" panose="020B0503020000020004" pitchFamily="34" charset="-127"/>
                <a:cs typeface="+mn-cs"/>
              </a:rPr>
              <a:t>i</a:t>
            </a: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 += Input[j]*W[</a:t>
            </a:r>
            <a:r>
              <a:rPr kumimoji="0" lang="en-US" altLang="ko-KR" sz="1800" b="0" i="0" u="none" strike="noStrike" kern="1200" cap="none" spc="0" normalizeH="0" baseline="0" noProof="0" dirty="0" err="1">
                <a:ln>
                  <a:noFill/>
                </a:ln>
                <a:solidFill>
                  <a:prstClr val="black"/>
                </a:solidFill>
                <a:effectLst/>
                <a:uLnTx/>
                <a:uFillTx/>
                <a:latin typeface="맑은 고딕" panose="020F0502020204030204"/>
                <a:ea typeface="맑은 고딕" panose="020B0503020000020004" pitchFamily="34" charset="-127"/>
                <a:cs typeface="+mn-cs"/>
              </a:rPr>
              <a:t>i,j</a:t>
            </a: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 + Input[j+1]*W[i,j+1] +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      Output[i+1] += Input[j]*W[i+1,j] + Input[j+1]*W[i+1,j+1] +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      Output[i+7] += Input[j]*W[i+7,j] + Input[j+1]*W[i+7,j+1] +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a:t>
            </a: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p:txBody>
      </p:sp>
      <p:sp>
        <p:nvSpPr>
          <p:cNvPr id="37" name="모서리가 둥근 직사각형 36"/>
          <p:cNvSpPr/>
          <p:nvPr/>
        </p:nvSpPr>
        <p:spPr>
          <a:xfrm>
            <a:off x="757182" y="4964113"/>
            <a:ext cx="6639818" cy="117153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sp>
        <p:nvSpPr>
          <p:cNvPr id="38" name="TextBox 37"/>
          <p:cNvSpPr txBox="1"/>
          <p:nvPr/>
        </p:nvSpPr>
        <p:spPr>
          <a:xfrm>
            <a:off x="1227272" y="3958217"/>
            <a:ext cx="5699637" cy="461665"/>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34" charset="-127"/>
                <a:cs typeface="+mn-cs"/>
              </a:rPr>
              <a:t>One layer in MLP (Software running on CPU)</a:t>
            </a:r>
            <a:endParaRPr kumimoji="0" lang="ko-KR" altLang="en-US" sz="24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34" charset="-127"/>
              <a:cs typeface="+mn-cs"/>
            </a:endParaRPr>
          </a:p>
        </p:txBody>
      </p:sp>
      <p:sp>
        <p:nvSpPr>
          <p:cNvPr id="39" name="TextBox 38"/>
          <p:cNvSpPr txBox="1"/>
          <p:nvPr/>
        </p:nvSpPr>
        <p:spPr>
          <a:xfrm>
            <a:off x="3477932" y="4540772"/>
            <a:ext cx="3498715" cy="461665"/>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srgbClr val="0070C0"/>
                </a:solidFill>
                <a:effectLst/>
                <a:uLnTx/>
                <a:uFillTx/>
                <a:latin typeface="Calibri" panose="020F0502020204030204" pitchFamily="34" charset="0"/>
                <a:ea typeface="맑은 고딕" panose="020B0503020000020004" pitchFamily="34" charset="-127"/>
                <a:cs typeface="+mn-cs"/>
              </a:rPr>
              <a:t>MV function on Hardware</a:t>
            </a:r>
            <a:endParaRPr kumimoji="0" lang="ko-KR" altLang="en-US" sz="2400" b="1" i="0" u="none" strike="noStrike" kern="1200" cap="none" spc="0" normalizeH="0" baseline="0" noProof="0" dirty="0">
              <a:ln>
                <a:noFill/>
              </a:ln>
              <a:solidFill>
                <a:srgbClr val="0070C0"/>
              </a:solidFill>
              <a:effectLst/>
              <a:uLnTx/>
              <a:uFillTx/>
              <a:latin typeface="Calibri" panose="020F0502020204030204" pitchFamily="34" charset="0"/>
              <a:ea typeface="맑은 고딕" panose="020B0503020000020004" pitchFamily="34" charset="-127"/>
              <a:cs typeface="+mn-cs"/>
            </a:endParaRPr>
          </a:p>
        </p:txBody>
      </p:sp>
    </p:spTree>
    <p:extLst>
      <p:ext uri="{BB962C8B-B14F-4D97-AF65-F5344CB8AC3E}">
        <p14:creationId xmlns:p14="http://schemas.microsoft.com/office/powerpoint/2010/main" val="1226756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슬라이드 번호 개체 틀 5">
            <a:extLst>
              <a:ext uri="{FF2B5EF4-FFF2-40B4-BE49-F238E27FC236}">
                <a16:creationId xmlns:a16="http://schemas.microsoft.com/office/drawing/2014/main" id="{F60BC4EF-55BA-834B-8B81-14FACA6230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233">
              <a:spcBef>
                <a:spcPct val="20000"/>
              </a:spcBef>
              <a:buClr>
                <a:schemeClr val="accent1"/>
              </a:buClr>
              <a:buSzPct val="65000"/>
              <a:buFont typeface="Wingdings" pitchFamily="2" charset="2"/>
              <a:buChar char="n"/>
              <a:defRPr sz="2172">
                <a:solidFill>
                  <a:schemeClr val="tx1"/>
                </a:solidFill>
                <a:latin typeface="Arial" panose="020B0604020202020204" pitchFamily="34" charset="0"/>
              </a:defRPr>
            </a:lvl1pPr>
            <a:lvl2pPr marL="733440" indent="-282092" defTabSz="915233">
              <a:spcBef>
                <a:spcPct val="20000"/>
              </a:spcBef>
              <a:buClr>
                <a:schemeClr val="accent2"/>
              </a:buClr>
              <a:buSzPct val="60000"/>
              <a:buFont typeface="Wingdings" pitchFamily="2" charset="2"/>
              <a:buChar char="q"/>
              <a:defRPr sz="1974">
                <a:solidFill>
                  <a:schemeClr val="tx1"/>
                </a:solidFill>
                <a:latin typeface="Arial" panose="020B0604020202020204" pitchFamily="34" charset="0"/>
              </a:defRPr>
            </a:lvl2pPr>
            <a:lvl3pPr marL="1128370" indent="-225674" defTabSz="915233">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579717" indent="-225674" defTabSz="915233">
              <a:spcBef>
                <a:spcPct val="20000"/>
              </a:spcBef>
              <a:buClr>
                <a:schemeClr val="accent2"/>
              </a:buClr>
              <a:buSzPct val="70000"/>
              <a:buFont typeface="Wingdings" pitchFamily="2" charset="2"/>
              <a:buChar char="q"/>
              <a:defRPr sz="1580">
                <a:solidFill>
                  <a:schemeClr val="tx1"/>
                </a:solidFill>
                <a:latin typeface="Arial" panose="020B0604020202020204" pitchFamily="34" charset="0"/>
              </a:defRPr>
            </a:lvl4pPr>
            <a:lvl5pPr marL="2031065" indent="-225674" defTabSz="915233">
              <a:spcBef>
                <a:spcPct val="20000"/>
              </a:spcBef>
              <a:buClr>
                <a:schemeClr val="accent1"/>
              </a:buClr>
              <a:buSzPct val="75000"/>
              <a:buFont typeface="Wingdings" pitchFamily="2" charset="2"/>
              <a:buChar char="§"/>
              <a:defRPr sz="1580">
                <a:solidFill>
                  <a:schemeClr val="tx1"/>
                </a:solidFill>
                <a:latin typeface="Arial" panose="020B0604020202020204" pitchFamily="34" charset="0"/>
              </a:defRPr>
            </a:lvl5pPr>
            <a:lvl6pPr marL="2482413"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6pPr>
            <a:lvl7pPr marL="2933761"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7pPr>
            <a:lvl8pPr marL="3385109"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8pPr>
            <a:lvl9pPr marL="3836457"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9pPr>
          </a:lstStyle>
          <a:p>
            <a:pPr fontAlgn="base" latinLnBrk="0">
              <a:spcBef>
                <a:spcPct val="0"/>
              </a:spcBef>
              <a:spcAft>
                <a:spcPct val="0"/>
              </a:spcAft>
              <a:buClrTx/>
              <a:buSzTx/>
              <a:buNone/>
            </a:pPr>
            <a:fld id="{65BB2C19-A498-E547-B24A-229946C40D96}" type="slidenum">
              <a:rPr lang="en-US" altLang="en-US" sz="1185">
                <a:solidFill>
                  <a:srgbClr val="000000"/>
                </a:solidFill>
                <a:latin typeface="Garamond" panose="02020404030301010803" pitchFamily="18" charset="0"/>
              </a:rPr>
              <a:pPr fontAlgn="base" latinLnBrk="0">
                <a:spcBef>
                  <a:spcPct val="0"/>
                </a:spcBef>
                <a:spcAft>
                  <a:spcPct val="0"/>
                </a:spcAft>
                <a:buClrTx/>
                <a:buSzTx/>
                <a:buNone/>
              </a:pPr>
              <a:t>30</a:t>
            </a:fld>
            <a:endParaRPr lang="en-US" altLang="en-US" sz="1185">
              <a:solidFill>
                <a:srgbClr val="000000"/>
              </a:solidFill>
              <a:latin typeface="Garamond" panose="02020404030301010803" pitchFamily="18" charset="0"/>
            </a:endParaRPr>
          </a:p>
        </p:txBody>
      </p:sp>
      <p:sp>
        <p:nvSpPr>
          <p:cNvPr id="53251" name="Rectangle 9">
            <a:extLst>
              <a:ext uri="{FF2B5EF4-FFF2-40B4-BE49-F238E27FC236}">
                <a16:creationId xmlns:a16="http://schemas.microsoft.com/office/drawing/2014/main" id="{01C9CDE9-6179-9F48-A5C2-0DCB5E54724A}"/>
              </a:ext>
            </a:extLst>
          </p:cNvPr>
          <p:cNvSpPr>
            <a:spLocks noChangeArrowheads="1"/>
          </p:cNvSpPr>
          <p:nvPr/>
        </p:nvSpPr>
        <p:spPr bwMode="auto">
          <a:xfrm>
            <a:off x="3676267" y="2053012"/>
            <a:ext cx="5002453" cy="200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tabLst>
                <a:tab pos="9144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9144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9144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9144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9144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9144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9144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9144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914400" algn="l"/>
              </a:tabLst>
              <a:defRPr sz="1600">
                <a:solidFill>
                  <a:schemeClr val="tx1"/>
                </a:solidFill>
                <a:latin typeface="Arial" panose="020B0604020202020204" pitchFamily="34" charset="0"/>
              </a:defRPr>
            </a:lvl9pPr>
          </a:lstStyle>
          <a:p>
            <a:pPr defTabSz="902696" eaLnBrk="0" fontAlgn="base" latinLnBrk="0" hangingPunct="0">
              <a:lnSpc>
                <a:spcPts val="2962"/>
              </a:lnSpc>
              <a:spcBef>
                <a:spcPct val="0"/>
              </a:spcBef>
              <a:spcAft>
                <a:spcPct val="0"/>
              </a:spcAft>
              <a:buClrTx/>
              <a:buSzTx/>
              <a:buNone/>
              <a:tabLst>
                <a:tab pos="902696" algn="l"/>
              </a:tabLst>
            </a:pPr>
            <a:r>
              <a:rPr lang="en-US" altLang="ko-KR" sz="1580">
                <a:solidFill>
                  <a:srgbClr val="FF0000"/>
                </a:solidFill>
                <a:latin typeface="Tahoma" panose="020B0604030504040204" pitchFamily="34" charset="0"/>
                <a:ea typeface="굴림" panose="020B0600000101010101" pitchFamily="34" charset="-127"/>
              </a:rPr>
              <a:t>2	=  10000</a:t>
            </a:r>
          </a:p>
          <a:p>
            <a:pPr defTabSz="902696" eaLnBrk="0" fontAlgn="base" latinLnBrk="0" hangingPunct="0">
              <a:lnSpc>
                <a:spcPts val="2962"/>
              </a:lnSpc>
              <a:spcBef>
                <a:spcPct val="0"/>
              </a:spcBef>
              <a:spcAft>
                <a:spcPct val="0"/>
              </a:spcAft>
              <a:buClrTx/>
              <a:buSzTx/>
              <a:buNone/>
              <a:tabLst>
                <a:tab pos="902696" algn="l"/>
              </a:tabLst>
            </a:pPr>
            <a:r>
              <a:rPr lang="en-US" altLang="ko-KR" sz="1580">
                <a:solidFill>
                  <a:srgbClr val="FF0000"/>
                </a:solidFill>
                <a:latin typeface="Tahoma" panose="020B0604030504040204" pitchFamily="34" charset="0"/>
                <a:ea typeface="굴림" panose="020B0600000101010101" pitchFamily="34" charset="-127"/>
              </a:rPr>
              <a:t>1	=  00001</a:t>
            </a:r>
          </a:p>
          <a:p>
            <a:pPr defTabSz="902696" eaLnBrk="0" fontAlgn="base" latinLnBrk="0" hangingPunct="0">
              <a:lnSpc>
                <a:spcPts val="2962"/>
              </a:lnSpc>
              <a:spcBef>
                <a:spcPct val="0"/>
              </a:spcBef>
              <a:spcAft>
                <a:spcPct val="0"/>
              </a:spcAft>
              <a:buClrTx/>
              <a:buSzTx/>
              <a:buNone/>
              <a:tabLst>
                <a:tab pos="902696" algn="l"/>
              </a:tabLst>
            </a:pPr>
            <a:r>
              <a:rPr lang="en-US" altLang="ko-KR" sz="1580">
                <a:solidFill>
                  <a:srgbClr val="FF0000"/>
                </a:solidFill>
                <a:latin typeface="Tahoma" panose="020B0604030504040204" pitchFamily="34" charset="0"/>
                <a:ea typeface="굴림" panose="020B0600000101010101" pitchFamily="34" charset="-127"/>
              </a:rPr>
              <a:t>2   –1	=    1111</a:t>
            </a:r>
          </a:p>
          <a:p>
            <a:pPr defTabSz="902696" eaLnBrk="0" fontAlgn="base" latinLnBrk="0" hangingPunct="0">
              <a:lnSpc>
                <a:spcPts val="2962"/>
              </a:lnSpc>
              <a:spcBef>
                <a:spcPct val="0"/>
              </a:spcBef>
              <a:spcAft>
                <a:spcPct val="0"/>
              </a:spcAft>
              <a:buClrTx/>
              <a:buSzTx/>
              <a:buNone/>
              <a:tabLst>
                <a:tab pos="902696" algn="l"/>
              </a:tabLst>
            </a:pPr>
            <a:r>
              <a:rPr lang="en-US" altLang="ko-KR" sz="1580">
                <a:solidFill>
                  <a:srgbClr val="FF0000"/>
                </a:solidFill>
                <a:latin typeface="Tahoma" panose="020B0604030504040204" pitchFamily="34" charset="0"/>
                <a:ea typeface="굴림" panose="020B0600000101010101" pitchFamily="34" charset="-127"/>
              </a:rPr>
              <a:t>7	=    0111</a:t>
            </a:r>
          </a:p>
          <a:p>
            <a:pPr defTabSz="902696" eaLnBrk="0" fontAlgn="base" latinLnBrk="0" hangingPunct="0">
              <a:lnSpc>
                <a:spcPts val="2962"/>
              </a:lnSpc>
              <a:spcBef>
                <a:spcPct val="0"/>
              </a:spcBef>
              <a:spcAft>
                <a:spcPct val="0"/>
              </a:spcAft>
              <a:buClrTx/>
              <a:buSzTx/>
              <a:buNone/>
              <a:tabLst>
                <a:tab pos="902696" algn="l"/>
              </a:tabLst>
            </a:pPr>
            <a:r>
              <a:rPr lang="en-US" altLang="ko-KR" sz="1580">
                <a:solidFill>
                  <a:srgbClr val="FF0000"/>
                </a:solidFill>
                <a:latin typeface="Tahoma" panose="020B0604030504040204" pitchFamily="34" charset="0"/>
                <a:ea typeface="굴림" panose="020B0600000101010101" pitchFamily="34" charset="-127"/>
              </a:rPr>
              <a:t>	      1000   =  –7 in 1s complement form</a:t>
            </a:r>
          </a:p>
        </p:txBody>
      </p:sp>
      <p:sp>
        <p:nvSpPr>
          <p:cNvPr id="53252" name="Line 10">
            <a:extLst>
              <a:ext uri="{FF2B5EF4-FFF2-40B4-BE49-F238E27FC236}">
                <a16:creationId xmlns:a16="http://schemas.microsoft.com/office/drawing/2014/main" id="{1B6A0540-6A97-6F47-A7DE-267672206393}"/>
              </a:ext>
            </a:extLst>
          </p:cNvPr>
          <p:cNvSpPr>
            <a:spLocks noChangeShapeType="1"/>
          </p:cNvSpPr>
          <p:nvPr/>
        </p:nvSpPr>
        <p:spPr bwMode="auto">
          <a:xfrm>
            <a:off x="4760759" y="2855410"/>
            <a:ext cx="70209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53253" name="Line 11">
            <a:extLst>
              <a:ext uri="{FF2B5EF4-FFF2-40B4-BE49-F238E27FC236}">
                <a16:creationId xmlns:a16="http://schemas.microsoft.com/office/drawing/2014/main" id="{BB16F57B-377B-234C-906F-61E4D90A78A1}"/>
              </a:ext>
            </a:extLst>
          </p:cNvPr>
          <p:cNvSpPr>
            <a:spLocks noChangeShapeType="1"/>
          </p:cNvSpPr>
          <p:nvPr/>
        </p:nvSpPr>
        <p:spPr bwMode="auto">
          <a:xfrm>
            <a:off x="4810908" y="3607659"/>
            <a:ext cx="6770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53254" name="Rectangle 12">
            <a:extLst>
              <a:ext uri="{FF2B5EF4-FFF2-40B4-BE49-F238E27FC236}">
                <a16:creationId xmlns:a16="http://schemas.microsoft.com/office/drawing/2014/main" id="{30239BA2-EB60-304C-8872-BB1718BD40B7}"/>
              </a:ext>
            </a:extLst>
          </p:cNvPr>
          <p:cNvSpPr>
            <a:spLocks noChangeArrowheads="1"/>
          </p:cNvSpPr>
          <p:nvPr/>
        </p:nvSpPr>
        <p:spPr bwMode="auto">
          <a:xfrm>
            <a:off x="3839254" y="2002862"/>
            <a:ext cx="288362" cy="38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eaLnBrk="0" fontAlgn="base" latinLnBrk="0" hangingPunct="0">
              <a:lnSpc>
                <a:spcPts val="2073"/>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4</a:t>
            </a:r>
          </a:p>
        </p:txBody>
      </p:sp>
      <p:sp>
        <p:nvSpPr>
          <p:cNvPr id="53255" name="Rectangle 13">
            <a:extLst>
              <a:ext uri="{FF2B5EF4-FFF2-40B4-BE49-F238E27FC236}">
                <a16:creationId xmlns:a16="http://schemas.microsoft.com/office/drawing/2014/main" id="{50EB6C48-1259-7040-812F-5561E0C2F948}"/>
              </a:ext>
            </a:extLst>
          </p:cNvPr>
          <p:cNvSpPr>
            <a:spLocks noChangeArrowheads="1"/>
          </p:cNvSpPr>
          <p:nvPr/>
        </p:nvSpPr>
        <p:spPr bwMode="auto">
          <a:xfrm>
            <a:off x="3851792" y="2755110"/>
            <a:ext cx="288362" cy="38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eaLnBrk="0" fontAlgn="base" latinLnBrk="0" hangingPunct="0">
              <a:lnSpc>
                <a:spcPts val="2073"/>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4</a:t>
            </a:r>
          </a:p>
        </p:txBody>
      </p:sp>
      <p:sp>
        <p:nvSpPr>
          <p:cNvPr id="53256" name="Rectangle 14">
            <a:extLst>
              <a:ext uri="{FF2B5EF4-FFF2-40B4-BE49-F238E27FC236}">
                <a16:creationId xmlns:a16="http://schemas.microsoft.com/office/drawing/2014/main" id="{34FEE966-0986-B14A-8897-8150E8BFB41E}"/>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1s complement</a:t>
            </a:r>
          </a:p>
        </p:txBody>
      </p:sp>
      <p:sp>
        <p:nvSpPr>
          <p:cNvPr id="53257" name="Rectangle 15">
            <a:extLst>
              <a:ext uri="{FF2B5EF4-FFF2-40B4-BE49-F238E27FC236}">
                <a16:creationId xmlns:a16="http://schemas.microsoft.com/office/drawing/2014/main" id="{4F1225ED-ACE7-D746-8259-0B8E98A49663}"/>
              </a:ext>
            </a:extLst>
          </p:cNvPr>
          <p:cNvSpPr>
            <a:spLocks noGrp="1" noChangeArrowheads="1"/>
          </p:cNvSpPr>
          <p:nvPr>
            <p:ph type="body" idx="1"/>
          </p:nvPr>
        </p:nvSpPr>
        <p:spPr>
          <a:xfrm>
            <a:off x="609600" y="858818"/>
            <a:ext cx="9565782" cy="4530731"/>
          </a:xfrm>
        </p:spPr>
        <p:txBody>
          <a:bodyPr/>
          <a:lstStyle/>
          <a:p>
            <a:pPr eaLnBrk="1" hangingPunct="1"/>
            <a:r>
              <a:rPr lang="en-US" altLang="ko-KR" sz="1974" b="1" dirty="0">
                <a:ea typeface="굴림" panose="020B0600000101010101" pitchFamily="34" charset="-127"/>
              </a:rPr>
              <a:t>If N is a positive number, then the negative of N (or its 1s complement) is N' = (2</a:t>
            </a:r>
            <a:r>
              <a:rPr lang="en-US" altLang="ko-KR" sz="1974" b="1" baseline="30000" dirty="0">
                <a:ea typeface="굴림" panose="020B0600000101010101" pitchFamily="34" charset="-127"/>
              </a:rPr>
              <a:t>n </a:t>
            </a:r>
            <a:r>
              <a:rPr lang="en-US" altLang="ko-KR" sz="1974" b="1" dirty="0">
                <a:ea typeface="굴림" panose="020B0600000101010101" pitchFamily="34" charset="-127"/>
              </a:rPr>
              <a:t>–1) – N</a:t>
            </a:r>
          </a:p>
          <a:p>
            <a:pPr lvl="1" eaLnBrk="1" hangingPunct="1"/>
            <a:r>
              <a:rPr lang="en-US" altLang="ko-KR" sz="1777" dirty="0">
                <a:ea typeface="굴림" panose="020B0600000101010101" pitchFamily="34" charset="-127"/>
              </a:rPr>
              <a:t>example: 1s complement of 7</a:t>
            </a: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endParaRPr lang="en-US" altLang="ko-KR" sz="1777" dirty="0">
              <a:ea typeface="굴림" panose="020B0600000101010101" pitchFamily="34" charset="-127"/>
            </a:endParaRPr>
          </a:p>
          <a:p>
            <a:pPr lvl="1" eaLnBrk="1" hangingPunct="1"/>
            <a:r>
              <a:rPr lang="en-US" altLang="ko-KR" sz="1777" b="1" dirty="0">
                <a:ea typeface="굴림" panose="020B0600000101010101" pitchFamily="34" charset="-127"/>
              </a:rPr>
              <a:t>shortcut: simply compute bit-wise complement ( 0111 -&gt; 1000 )</a:t>
            </a:r>
          </a:p>
        </p:txBody>
      </p:sp>
      <p:sp>
        <p:nvSpPr>
          <p:cNvPr id="53258" name="Text Box 16">
            <a:extLst>
              <a:ext uri="{FF2B5EF4-FFF2-40B4-BE49-F238E27FC236}">
                <a16:creationId xmlns:a16="http://schemas.microsoft.com/office/drawing/2014/main" id="{1A867C9F-7FBB-6744-BD01-8FEEACB99A11}"/>
              </a:ext>
            </a:extLst>
          </p:cNvPr>
          <p:cNvSpPr txBox="1">
            <a:spLocks noChangeArrowheads="1"/>
          </p:cNvSpPr>
          <p:nvPr/>
        </p:nvSpPr>
        <p:spPr bwMode="auto">
          <a:xfrm>
            <a:off x="1519821" y="4704689"/>
            <a:ext cx="9152358" cy="6999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fontAlgn="base" latinLnBrk="0">
              <a:spcBef>
                <a:spcPct val="0"/>
              </a:spcBef>
              <a:spcAft>
                <a:spcPct val="0"/>
              </a:spcAft>
              <a:buClrTx/>
              <a:buSzTx/>
              <a:buNone/>
            </a:pPr>
            <a:r>
              <a:rPr lang="en-US" altLang="ko-KR" sz="1974">
                <a:solidFill>
                  <a:srgbClr val="009900"/>
                </a:solidFill>
                <a:latin typeface="Times New Roman" panose="02020603050405020304" pitchFamily="18" charset="0"/>
                <a:ea typeface="굴림" panose="020B0600000101010101" pitchFamily="34" charset="-127"/>
              </a:rPr>
              <a:t>To remedy the sign-magnitude encoding problem, 1s complement is introduced. Here, a negative of N (which is –N) is denoted by N’ and is expressed by (2</a:t>
            </a:r>
            <a:r>
              <a:rPr lang="en-US" altLang="ko-KR" sz="1974" baseline="30000">
                <a:solidFill>
                  <a:srgbClr val="009900"/>
                </a:solidFill>
                <a:latin typeface="Times New Roman" panose="02020603050405020304" pitchFamily="18" charset="0"/>
                <a:ea typeface="굴림" panose="020B0600000101010101" pitchFamily="34" charset="-127"/>
              </a:rPr>
              <a:t>n</a:t>
            </a:r>
            <a:r>
              <a:rPr lang="en-US" altLang="ko-KR" sz="1974">
                <a:solidFill>
                  <a:srgbClr val="009900"/>
                </a:solidFill>
                <a:latin typeface="Times New Roman" panose="02020603050405020304" pitchFamily="18" charset="0"/>
                <a:ea typeface="굴림" panose="020B0600000101010101" pitchFamily="34" charset="-127"/>
              </a:rPr>
              <a:t>-1)-N.</a:t>
            </a:r>
            <a:endParaRPr lang="en-US" altLang="ko-KR" sz="1777">
              <a:solidFill>
                <a:srgbClr val="000000"/>
              </a:solidFill>
              <a:ea typeface="굴림" panose="020B0600000101010101" pitchFamily="34" charset="-127"/>
            </a:endParaRPr>
          </a:p>
        </p:txBody>
      </p:sp>
      <p:sp>
        <p:nvSpPr>
          <p:cNvPr id="53259" name="Text Box 17">
            <a:extLst>
              <a:ext uri="{FF2B5EF4-FFF2-40B4-BE49-F238E27FC236}">
                <a16:creationId xmlns:a16="http://schemas.microsoft.com/office/drawing/2014/main" id="{A4258B64-EA58-7E49-93EC-9CCEEA7BDDA8}"/>
              </a:ext>
            </a:extLst>
          </p:cNvPr>
          <p:cNvSpPr txBox="1">
            <a:spLocks noChangeArrowheads="1"/>
          </p:cNvSpPr>
          <p:nvPr/>
        </p:nvSpPr>
        <p:spPr bwMode="auto">
          <a:xfrm>
            <a:off x="1519821" y="5395818"/>
            <a:ext cx="9152358" cy="6999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fontAlgn="base" latinLnBrk="0">
              <a:spcBef>
                <a:spcPct val="0"/>
              </a:spcBef>
              <a:spcAft>
                <a:spcPct val="0"/>
              </a:spcAft>
              <a:buClrTx/>
              <a:buSzTx/>
              <a:buNone/>
            </a:pPr>
            <a:r>
              <a:rPr lang="en-US" altLang="ko-KR" sz="1974">
                <a:solidFill>
                  <a:srgbClr val="009900"/>
                </a:solidFill>
                <a:latin typeface="Times New Roman" panose="02020603050405020304" pitchFamily="18" charset="0"/>
                <a:ea typeface="굴림" panose="020B0600000101010101" pitchFamily="34" charset="-127"/>
              </a:rPr>
              <a:t>The 1</a:t>
            </a:r>
            <a:r>
              <a:rPr lang="en-US" altLang="ko-KR" sz="1974" baseline="30000">
                <a:solidFill>
                  <a:srgbClr val="009900"/>
                </a:solidFill>
                <a:latin typeface="Times New Roman" panose="02020603050405020304" pitchFamily="18" charset="0"/>
                <a:ea typeface="굴림" panose="020B0600000101010101" pitchFamily="34" charset="-127"/>
              </a:rPr>
              <a:t>st</a:t>
            </a:r>
            <a:r>
              <a:rPr lang="en-US" altLang="ko-KR" sz="1974">
                <a:solidFill>
                  <a:srgbClr val="009900"/>
                </a:solidFill>
                <a:latin typeface="Times New Roman" panose="02020603050405020304" pitchFamily="18" charset="0"/>
                <a:ea typeface="굴림" panose="020B0600000101010101" pitchFamily="34" charset="-127"/>
              </a:rPr>
              <a:t> bit implicitly says the sign of the number. The merit of this encoding scheme is that subtraction becomes easier.</a:t>
            </a:r>
            <a:endParaRPr lang="en-US" altLang="ko-KR" sz="1777">
              <a:solidFill>
                <a:srgbClr val="000000"/>
              </a:solidFill>
              <a:ea typeface="굴림" panose="020B0600000101010101" pitchFamily="34" charset="-127"/>
            </a:endParaRPr>
          </a:p>
        </p:txBody>
      </p:sp>
    </p:spTree>
    <p:extLst>
      <p:ext uri="{BB962C8B-B14F-4D97-AF65-F5344CB8AC3E}">
        <p14:creationId xmlns:p14="http://schemas.microsoft.com/office/powerpoint/2010/main" val="98472239"/>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슬라이드 번호 개체 틀 5">
            <a:extLst>
              <a:ext uri="{FF2B5EF4-FFF2-40B4-BE49-F238E27FC236}">
                <a16:creationId xmlns:a16="http://schemas.microsoft.com/office/drawing/2014/main" id="{BEE88F95-8FCA-164D-A0A6-05179C129D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233">
              <a:spcBef>
                <a:spcPct val="20000"/>
              </a:spcBef>
              <a:buClr>
                <a:schemeClr val="accent1"/>
              </a:buClr>
              <a:buSzPct val="65000"/>
              <a:buFont typeface="Wingdings" pitchFamily="2" charset="2"/>
              <a:buChar char="n"/>
              <a:defRPr sz="2172">
                <a:solidFill>
                  <a:schemeClr val="tx1"/>
                </a:solidFill>
                <a:latin typeface="Arial" panose="020B0604020202020204" pitchFamily="34" charset="0"/>
              </a:defRPr>
            </a:lvl1pPr>
            <a:lvl2pPr marL="733440" indent="-282092" defTabSz="915233">
              <a:spcBef>
                <a:spcPct val="20000"/>
              </a:spcBef>
              <a:buClr>
                <a:schemeClr val="accent2"/>
              </a:buClr>
              <a:buSzPct val="60000"/>
              <a:buFont typeface="Wingdings" pitchFamily="2" charset="2"/>
              <a:buChar char="q"/>
              <a:defRPr sz="1974">
                <a:solidFill>
                  <a:schemeClr val="tx1"/>
                </a:solidFill>
                <a:latin typeface="Arial" panose="020B0604020202020204" pitchFamily="34" charset="0"/>
              </a:defRPr>
            </a:lvl2pPr>
            <a:lvl3pPr marL="1128370" indent="-225674" defTabSz="915233">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579717" indent="-225674" defTabSz="915233">
              <a:spcBef>
                <a:spcPct val="20000"/>
              </a:spcBef>
              <a:buClr>
                <a:schemeClr val="accent2"/>
              </a:buClr>
              <a:buSzPct val="70000"/>
              <a:buFont typeface="Wingdings" pitchFamily="2" charset="2"/>
              <a:buChar char="q"/>
              <a:defRPr sz="1580">
                <a:solidFill>
                  <a:schemeClr val="tx1"/>
                </a:solidFill>
                <a:latin typeface="Arial" panose="020B0604020202020204" pitchFamily="34" charset="0"/>
              </a:defRPr>
            </a:lvl4pPr>
            <a:lvl5pPr marL="2031065" indent="-225674" defTabSz="915233">
              <a:spcBef>
                <a:spcPct val="20000"/>
              </a:spcBef>
              <a:buClr>
                <a:schemeClr val="accent1"/>
              </a:buClr>
              <a:buSzPct val="75000"/>
              <a:buFont typeface="Wingdings" pitchFamily="2" charset="2"/>
              <a:buChar char="§"/>
              <a:defRPr sz="1580">
                <a:solidFill>
                  <a:schemeClr val="tx1"/>
                </a:solidFill>
                <a:latin typeface="Arial" panose="020B0604020202020204" pitchFamily="34" charset="0"/>
              </a:defRPr>
            </a:lvl5pPr>
            <a:lvl6pPr marL="2482413"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6pPr>
            <a:lvl7pPr marL="2933761"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7pPr>
            <a:lvl8pPr marL="3385109"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8pPr>
            <a:lvl9pPr marL="3836457"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9pPr>
          </a:lstStyle>
          <a:p>
            <a:pPr fontAlgn="base" latinLnBrk="0">
              <a:spcBef>
                <a:spcPct val="0"/>
              </a:spcBef>
              <a:spcAft>
                <a:spcPct val="0"/>
              </a:spcAft>
              <a:buClrTx/>
              <a:buSzTx/>
              <a:buNone/>
            </a:pPr>
            <a:fld id="{7974B61F-8D8A-634A-89B5-CFE73011B9D5}" type="slidenum">
              <a:rPr lang="en-US" altLang="en-US" sz="1185">
                <a:solidFill>
                  <a:srgbClr val="000000"/>
                </a:solidFill>
                <a:latin typeface="Garamond" panose="02020404030301010803" pitchFamily="18" charset="0"/>
              </a:rPr>
              <a:pPr fontAlgn="base" latinLnBrk="0">
                <a:spcBef>
                  <a:spcPct val="0"/>
                </a:spcBef>
                <a:spcAft>
                  <a:spcPct val="0"/>
                </a:spcAft>
                <a:buClrTx/>
                <a:buSzTx/>
                <a:buNone/>
              </a:pPr>
              <a:t>31</a:t>
            </a:fld>
            <a:endParaRPr lang="en-US" altLang="en-US" sz="1185">
              <a:solidFill>
                <a:srgbClr val="000000"/>
              </a:solidFill>
              <a:latin typeface="Garamond" panose="02020404030301010803" pitchFamily="18" charset="0"/>
            </a:endParaRPr>
          </a:p>
        </p:txBody>
      </p:sp>
      <p:sp>
        <p:nvSpPr>
          <p:cNvPr id="59395" name="Rectangle 9">
            <a:extLst>
              <a:ext uri="{FF2B5EF4-FFF2-40B4-BE49-F238E27FC236}">
                <a16:creationId xmlns:a16="http://schemas.microsoft.com/office/drawing/2014/main" id="{2B3BCB46-8D7F-D142-859E-6B7E0AFEF851}"/>
              </a:ext>
            </a:extLst>
          </p:cNvPr>
          <p:cNvSpPr>
            <a:spLocks noChangeArrowheads="1"/>
          </p:cNvSpPr>
          <p:nvPr/>
        </p:nvSpPr>
        <p:spPr bwMode="auto">
          <a:xfrm>
            <a:off x="6799666" y="1603230"/>
            <a:ext cx="2933770" cy="125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tabLst>
                <a:tab pos="393700" algn="l"/>
                <a:tab pos="6858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393700" algn="l"/>
                <a:tab pos="6858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393700" algn="l"/>
                <a:tab pos="6858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393700" algn="l"/>
                <a:tab pos="6858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393700" algn="l"/>
                <a:tab pos="6858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393700" algn="l"/>
                <a:tab pos="6858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393700" algn="l"/>
                <a:tab pos="6858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393700" algn="l"/>
                <a:tab pos="6858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393700" algn="l"/>
                <a:tab pos="685800" algn="l"/>
              </a:tabLst>
              <a:defRPr sz="1600">
                <a:solidFill>
                  <a:schemeClr val="tx1"/>
                </a:solidFill>
                <a:latin typeface="Arial" panose="020B0604020202020204" pitchFamily="34" charset="0"/>
              </a:defRPr>
            </a:lvl9pPr>
          </a:lstStyle>
          <a:p>
            <a:pPr defTabSz="902696" eaLnBrk="0" fontAlgn="base" latinLnBrk="0" hangingPunct="0">
              <a:lnSpc>
                <a:spcPts val="2962"/>
              </a:lnSpc>
              <a:spcBef>
                <a:spcPct val="0"/>
              </a:spcBef>
              <a:spcAft>
                <a:spcPct val="0"/>
              </a:spcAft>
              <a:buClrTx/>
              <a:buSzTx/>
              <a:buNone/>
              <a:tabLst>
                <a:tab pos="388661" algn="l"/>
                <a:tab pos="677022" algn="l"/>
              </a:tabLst>
            </a:pPr>
            <a:r>
              <a:rPr lang="en-US" altLang="ko-KR" sz="1580">
                <a:solidFill>
                  <a:srgbClr val="FF0000"/>
                </a:solidFill>
                <a:latin typeface="Tahoma" panose="020B0604030504040204" pitchFamily="34" charset="0"/>
                <a:ea typeface="굴림" panose="020B0600000101010101" pitchFamily="34" charset="-127"/>
              </a:rPr>
              <a:t>2	=	10000</a:t>
            </a:r>
          </a:p>
          <a:p>
            <a:pPr defTabSz="902696" eaLnBrk="0" fontAlgn="base" latinLnBrk="0" hangingPunct="0">
              <a:lnSpc>
                <a:spcPts val="2962"/>
              </a:lnSpc>
              <a:spcBef>
                <a:spcPct val="0"/>
              </a:spcBef>
              <a:spcAft>
                <a:spcPct val="0"/>
              </a:spcAft>
              <a:buClrTx/>
              <a:buSzTx/>
              <a:buNone/>
              <a:tabLst>
                <a:tab pos="388661" algn="l"/>
                <a:tab pos="677022" algn="l"/>
              </a:tabLst>
            </a:pPr>
            <a:r>
              <a:rPr lang="en-US" altLang="ko-KR" sz="1580">
                <a:solidFill>
                  <a:srgbClr val="FF0000"/>
                </a:solidFill>
                <a:latin typeface="Tahoma" panose="020B0604030504040204" pitchFamily="34" charset="0"/>
                <a:ea typeface="굴림" panose="020B0600000101010101" pitchFamily="34" charset="-127"/>
              </a:rPr>
              <a:t>7	= 	  0111</a:t>
            </a:r>
          </a:p>
          <a:p>
            <a:pPr defTabSz="902696" eaLnBrk="0" fontAlgn="base" latinLnBrk="0" hangingPunct="0">
              <a:lnSpc>
                <a:spcPts val="2962"/>
              </a:lnSpc>
              <a:spcBef>
                <a:spcPct val="0"/>
              </a:spcBef>
              <a:spcAft>
                <a:spcPct val="0"/>
              </a:spcAft>
              <a:buClrTx/>
              <a:buSzTx/>
              <a:buNone/>
              <a:tabLst>
                <a:tab pos="388661" algn="l"/>
                <a:tab pos="677022" algn="l"/>
              </a:tabLst>
            </a:pPr>
            <a:r>
              <a:rPr lang="en-US" altLang="ko-KR" sz="1580">
                <a:solidFill>
                  <a:srgbClr val="FF0000"/>
                </a:solidFill>
                <a:latin typeface="Tahoma" panose="020B0604030504040204" pitchFamily="34" charset="0"/>
                <a:ea typeface="굴림" panose="020B0600000101010101" pitchFamily="34" charset="-127"/>
              </a:rPr>
              <a:t>		  1001  = repr. of –7</a:t>
            </a:r>
          </a:p>
        </p:txBody>
      </p:sp>
      <p:sp>
        <p:nvSpPr>
          <p:cNvPr id="59396" name="Line 10">
            <a:extLst>
              <a:ext uri="{FF2B5EF4-FFF2-40B4-BE49-F238E27FC236}">
                <a16:creationId xmlns:a16="http://schemas.microsoft.com/office/drawing/2014/main" id="{C3220C14-AD5E-F046-AF4F-29290C408A60}"/>
              </a:ext>
            </a:extLst>
          </p:cNvPr>
          <p:cNvSpPr>
            <a:spLocks noChangeShapeType="1"/>
          </p:cNvSpPr>
          <p:nvPr/>
        </p:nvSpPr>
        <p:spPr bwMode="auto">
          <a:xfrm>
            <a:off x="7407734" y="2342942"/>
            <a:ext cx="7146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59397" name="Rectangle 11">
            <a:extLst>
              <a:ext uri="{FF2B5EF4-FFF2-40B4-BE49-F238E27FC236}">
                <a16:creationId xmlns:a16="http://schemas.microsoft.com/office/drawing/2014/main" id="{44AAD304-492B-0C4A-93F2-EDE92AF338FB}"/>
              </a:ext>
            </a:extLst>
          </p:cNvPr>
          <p:cNvSpPr>
            <a:spLocks noChangeArrowheads="1"/>
          </p:cNvSpPr>
          <p:nvPr/>
        </p:nvSpPr>
        <p:spPr bwMode="auto">
          <a:xfrm>
            <a:off x="6925041" y="1502930"/>
            <a:ext cx="288362" cy="38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eaLnBrk="0" fontAlgn="base" latinLnBrk="0" hangingPunct="0">
              <a:lnSpc>
                <a:spcPts val="2073"/>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4</a:t>
            </a:r>
          </a:p>
        </p:txBody>
      </p:sp>
      <p:sp>
        <p:nvSpPr>
          <p:cNvPr id="59398" name="Rectangle 12">
            <a:extLst>
              <a:ext uri="{FF2B5EF4-FFF2-40B4-BE49-F238E27FC236}">
                <a16:creationId xmlns:a16="http://schemas.microsoft.com/office/drawing/2014/main" id="{5BDFEF8F-816F-844B-90B1-51018AA77801}"/>
              </a:ext>
            </a:extLst>
          </p:cNvPr>
          <p:cNvSpPr>
            <a:spLocks noChangeArrowheads="1"/>
          </p:cNvSpPr>
          <p:nvPr/>
        </p:nvSpPr>
        <p:spPr bwMode="auto">
          <a:xfrm>
            <a:off x="6787129" y="2914963"/>
            <a:ext cx="2921232" cy="125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tabLst>
                <a:tab pos="393700" algn="l"/>
                <a:tab pos="6858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393700" algn="l"/>
                <a:tab pos="6858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393700" algn="l"/>
                <a:tab pos="6858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393700" algn="l"/>
                <a:tab pos="6858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393700" algn="l"/>
                <a:tab pos="6858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393700" algn="l"/>
                <a:tab pos="6858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393700" algn="l"/>
                <a:tab pos="6858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393700" algn="l"/>
                <a:tab pos="6858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393700" algn="l"/>
                <a:tab pos="685800" algn="l"/>
              </a:tabLst>
              <a:defRPr sz="1600">
                <a:solidFill>
                  <a:schemeClr val="tx1"/>
                </a:solidFill>
                <a:latin typeface="Arial" panose="020B0604020202020204" pitchFamily="34" charset="0"/>
              </a:defRPr>
            </a:lvl9pPr>
          </a:lstStyle>
          <a:p>
            <a:pPr defTabSz="902696" eaLnBrk="0" fontAlgn="base" latinLnBrk="0" hangingPunct="0">
              <a:lnSpc>
                <a:spcPts val="2962"/>
              </a:lnSpc>
              <a:spcBef>
                <a:spcPct val="0"/>
              </a:spcBef>
              <a:spcAft>
                <a:spcPct val="0"/>
              </a:spcAft>
              <a:buClrTx/>
              <a:buSzTx/>
              <a:buNone/>
              <a:tabLst>
                <a:tab pos="388661" algn="l"/>
                <a:tab pos="677022" algn="l"/>
              </a:tabLst>
            </a:pPr>
            <a:r>
              <a:rPr lang="en-US" altLang="ko-KR" sz="1580">
                <a:solidFill>
                  <a:srgbClr val="FF0000"/>
                </a:solidFill>
                <a:latin typeface="Tahoma" panose="020B0604030504040204" pitchFamily="34" charset="0"/>
                <a:ea typeface="굴림" panose="020B0600000101010101" pitchFamily="34" charset="-127"/>
              </a:rPr>
              <a:t>2	=	10000</a:t>
            </a:r>
          </a:p>
          <a:p>
            <a:pPr defTabSz="902696" eaLnBrk="0" fontAlgn="base" latinLnBrk="0" hangingPunct="0">
              <a:lnSpc>
                <a:spcPts val="2962"/>
              </a:lnSpc>
              <a:spcBef>
                <a:spcPct val="0"/>
              </a:spcBef>
              <a:spcAft>
                <a:spcPct val="0"/>
              </a:spcAft>
              <a:buClrTx/>
              <a:buSzTx/>
              <a:buNone/>
              <a:tabLst>
                <a:tab pos="388661" algn="l"/>
                <a:tab pos="677022" algn="l"/>
              </a:tabLst>
            </a:pPr>
            <a:r>
              <a:rPr lang="en-US" altLang="ko-KR" sz="1580">
                <a:solidFill>
                  <a:srgbClr val="FF0000"/>
                </a:solidFill>
                <a:latin typeface="Tahoma" panose="020B0604030504040204" pitchFamily="34" charset="0"/>
                <a:ea typeface="굴림" panose="020B0600000101010101" pitchFamily="34" charset="-127"/>
              </a:rPr>
              <a:t>–7	=	  1001</a:t>
            </a:r>
          </a:p>
          <a:p>
            <a:pPr defTabSz="902696" eaLnBrk="0" fontAlgn="base" latinLnBrk="0" hangingPunct="0">
              <a:lnSpc>
                <a:spcPts val="2962"/>
              </a:lnSpc>
              <a:spcBef>
                <a:spcPct val="0"/>
              </a:spcBef>
              <a:spcAft>
                <a:spcPct val="0"/>
              </a:spcAft>
              <a:buClrTx/>
              <a:buSzTx/>
              <a:buNone/>
              <a:tabLst>
                <a:tab pos="388661" algn="l"/>
                <a:tab pos="677022" algn="l"/>
              </a:tabLst>
            </a:pPr>
            <a:r>
              <a:rPr lang="en-US" altLang="ko-KR" sz="1580">
                <a:solidFill>
                  <a:srgbClr val="FF0000"/>
                </a:solidFill>
                <a:latin typeface="Tahoma" panose="020B0604030504040204" pitchFamily="34" charset="0"/>
                <a:ea typeface="굴림" panose="020B0600000101010101" pitchFamily="34" charset="-127"/>
              </a:rPr>
              <a:t>		  0111  = repr. of 7</a:t>
            </a:r>
          </a:p>
        </p:txBody>
      </p:sp>
      <p:sp>
        <p:nvSpPr>
          <p:cNvPr id="59399" name="Line 13">
            <a:extLst>
              <a:ext uri="{FF2B5EF4-FFF2-40B4-BE49-F238E27FC236}">
                <a16:creationId xmlns:a16="http://schemas.microsoft.com/office/drawing/2014/main" id="{19128CFC-C8E2-CF4C-BE92-59BFD2A97B9B}"/>
              </a:ext>
            </a:extLst>
          </p:cNvPr>
          <p:cNvSpPr>
            <a:spLocks noChangeShapeType="1"/>
          </p:cNvSpPr>
          <p:nvPr/>
        </p:nvSpPr>
        <p:spPr bwMode="auto">
          <a:xfrm>
            <a:off x="7407734" y="3654675"/>
            <a:ext cx="7146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59400" name="Rectangle 14">
            <a:extLst>
              <a:ext uri="{FF2B5EF4-FFF2-40B4-BE49-F238E27FC236}">
                <a16:creationId xmlns:a16="http://schemas.microsoft.com/office/drawing/2014/main" id="{CE9AB51E-DD64-8041-8470-C375B4216CC0}"/>
              </a:ext>
            </a:extLst>
          </p:cNvPr>
          <p:cNvSpPr>
            <a:spLocks noChangeArrowheads="1"/>
          </p:cNvSpPr>
          <p:nvPr/>
        </p:nvSpPr>
        <p:spPr bwMode="auto">
          <a:xfrm>
            <a:off x="6925041" y="2814664"/>
            <a:ext cx="288362" cy="38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eaLnBrk="0" fontAlgn="base" latinLnBrk="0" hangingPunct="0">
              <a:lnSpc>
                <a:spcPts val="2073"/>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4</a:t>
            </a:r>
          </a:p>
        </p:txBody>
      </p:sp>
      <p:sp>
        <p:nvSpPr>
          <p:cNvPr id="59401" name="Rectangle 15">
            <a:extLst>
              <a:ext uri="{FF2B5EF4-FFF2-40B4-BE49-F238E27FC236}">
                <a16:creationId xmlns:a16="http://schemas.microsoft.com/office/drawing/2014/main" id="{91383C3B-054C-B64A-89E1-CD6661311BAF}"/>
              </a:ext>
            </a:extLst>
          </p:cNvPr>
          <p:cNvSpPr>
            <a:spLocks noChangeArrowheads="1"/>
          </p:cNvSpPr>
          <p:nvPr/>
        </p:nvSpPr>
        <p:spPr bwMode="auto">
          <a:xfrm>
            <a:off x="5809206" y="2054579"/>
            <a:ext cx="1053148" cy="38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eaLnBrk="0" fontAlgn="base" latinLnBrk="0" hangingPunct="0">
              <a:lnSpc>
                <a:spcPts val="2073"/>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subtract</a:t>
            </a:r>
          </a:p>
        </p:txBody>
      </p:sp>
      <p:sp>
        <p:nvSpPr>
          <p:cNvPr id="59402" name="Rectangle 16">
            <a:extLst>
              <a:ext uri="{FF2B5EF4-FFF2-40B4-BE49-F238E27FC236}">
                <a16:creationId xmlns:a16="http://schemas.microsoft.com/office/drawing/2014/main" id="{2C4A13E1-74E6-2F41-A7D2-829531793AFF}"/>
              </a:ext>
            </a:extLst>
          </p:cNvPr>
          <p:cNvSpPr>
            <a:spLocks noChangeArrowheads="1"/>
          </p:cNvSpPr>
          <p:nvPr/>
        </p:nvSpPr>
        <p:spPr bwMode="auto">
          <a:xfrm>
            <a:off x="5834281" y="3378850"/>
            <a:ext cx="1028073" cy="38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eaLnBrk="0" fontAlgn="base" latinLnBrk="0" hangingPunct="0">
              <a:lnSpc>
                <a:spcPts val="2073"/>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subtract</a:t>
            </a:r>
          </a:p>
        </p:txBody>
      </p:sp>
      <p:sp>
        <p:nvSpPr>
          <p:cNvPr id="59403" name="Rectangle 21">
            <a:extLst>
              <a:ext uri="{FF2B5EF4-FFF2-40B4-BE49-F238E27FC236}">
                <a16:creationId xmlns:a16="http://schemas.microsoft.com/office/drawing/2014/main" id="{E8553BB9-E19C-4242-AD58-EAAC2BB4EAD2}"/>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2s complement (cont’d)</a:t>
            </a:r>
          </a:p>
        </p:txBody>
      </p:sp>
      <p:sp>
        <p:nvSpPr>
          <p:cNvPr id="59404" name="Rectangle 22">
            <a:extLst>
              <a:ext uri="{FF2B5EF4-FFF2-40B4-BE49-F238E27FC236}">
                <a16:creationId xmlns:a16="http://schemas.microsoft.com/office/drawing/2014/main" id="{F09446C6-6EDD-D44F-A4A1-9E52FF3137E8}"/>
              </a:ext>
            </a:extLst>
          </p:cNvPr>
          <p:cNvSpPr>
            <a:spLocks noGrp="1" noChangeArrowheads="1"/>
          </p:cNvSpPr>
          <p:nvPr>
            <p:ph type="body" idx="1"/>
          </p:nvPr>
        </p:nvSpPr>
        <p:spPr>
          <a:xfrm>
            <a:off x="609600" y="893296"/>
            <a:ext cx="9523467" cy="4530731"/>
          </a:xfrm>
        </p:spPr>
        <p:txBody>
          <a:bodyPr/>
          <a:lstStyle/>
          <a:p>
            <a:pPr eaLnBrk="1" hangingPunct="1">
              <a:lnSpc>
                <a:spcPct val="90000"/>
              </a:lnSpc>
            </a:pPr>
            <a:r>
              <a:rPr lang="en-US" altLang="ko-KR" sz="1974" b="1" dirty="0">
                <a:ea typeface="굴림" panose="020B0600000101010101" pitchFamily="34" charset="-127"/>
              </a:rPr>
              <a:t>If N is a positive number, then the negative of N (or its 2s complement) is N* = 2</a:t>
            </a:r>
            <a:r>
              <a:rPr lang="en-US" altLang="ko-KR" sz="1974" b="1" baseline="30000" dirty="0">
                <a:ea typeface="굴림" panose="020B0600000101010101" pitchFamily="34" charset="-127"/>
              </a:rPr>
              <a:t>n</a:t>
            </a:r>
            <a:r>
              <a:rPr lang="en-US" altLang="ko-KR" sz="1974" b="1" dirty="0">
                <a:ea typeface="굴림" panose="020B0600000101010101" pitchFamily="34" charset="-127"/>
              </a:rPr>
              <a:t> – N</a:t>
            </a:r>
          </a:p>
          <a:p>
            <a:pPr lvl="1" eaLnBrk="1" hangingPunct="1">
              <a:lnSpc>
                <a:spcPct val="90000"/>
              </a:lnSpc>
            </a:pPr>
            <a:r>
              <a:rPr lang="en-US" altLang="ko-KR" sz="1777" dirty="0">
                <a:ea typeface="굴림" panose="020B0600000101010101" pitchFamily="34" charset="-127"/>
              </a:rPr>
              <a:t>example: 2s complement of 7</a:t>
            </a: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endParaRPr lang="en-US" altLang="ko-KR" sz="1777" dirty="0">
              <a:ea typeface="굴림" panose="020B0600000101010101" pitchFamily="34" charset="-127"/>
            </a:endParaRPr>
          </a:p>
          <a:p>
            <a:pPr lvl="1" eaLnBrk="1" hangingPunct="1">
              <a:lnSpc>
                <a:spcPct val="90000"/>
              </a:lnSpc>
            </a:pPr>
            <a:r>
              <a:rPr lang="en-US" altLang="ko-KR" sz="1777" dirty="0">
                <a:ea typeface="굴림" panose="020B0600000101010101" pitchFamily="34" charset="-127"/>
              </a:rPr>
              <a:t>example: 2s complement of –7</a:t>
            </a: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br>
              <a:rPr lang="en-US" altLang="ko-KR" sz="1777" dirty="0">
                <a:ea typeface="굴림" panose="020B0600000101010101" pitchFamily="34" charset="-127"/>
              </a:rPr>
            </a:br>
            <a:endParaRPr lang="en-US" altLang="ko-KR" sz="1777" dirty="0">
              <a:ea typeface="굴림" panose="020B0600000101010101" pitchFamily="34" charset="-127"/>
            </a:endParaRPr>
          </a:p>
          <a:p>
            <a:pPr lvl="1" eaLnBrk="1" hangingPunct="1">
              <a:lnSpc>
                <a:spcPct val="90000"/>
              </a:lnSpc>
            </a:pPr>
            <a:r>
              <a:rPr lang="en-US" altLang="ko-KR" sz="1777" b="1" dirty="0">
                <a:ea typeface="굴림" panose="020B0600000101010101" pitchFamily="34" charset="-127"/>
              </a:rPr>
              <a:t>shortcut: 2s complement = bit-wise complement + 1</a:t>
            </a:r>
          </a:p>
          <a:p>
            <a:pPr lvl="2" eaLnBrk="1" hangingPunct="1">
              <a:lnSpc>
                <a:spcPct val="90000"/>
              </a:lnSpc>
            </a:pPr>
            <a:r>
              <a:rPr lang="en-US" altLang="ko-KR" sz="1580" dirty="0">
                <a:ea typeface="굴림" panose="020B0600000101010101" pitchFamily="34" charset="-127"/>
              </a:rPr>
              <a:t>0111 -&gt; 1000 + 1 -&gt; 1001  (representation of -7)</a:t>
            </a:r>
          </a:p>
          <a:p>
            <a:pPr lvl="2" eaLnBrk="1" hangingPunct="1">
              <a:lnSpc>
                <a:spcPct val="90000"/>
              </a:lnSpc>
            </a:pPr>
            <a:r>
              <a:rPr lang="en-US" altLang="ko-KR" sz="1580" dirty="0">
                <a:ea typeface="굴림" panose="020B0600000101010101" pitchFamily="34" charset="-127"/>
              </a:rPr>
              <a:t>1001 -&gt; 0110 + 1 -&gt; 0111  (representation of 7)</a:t>
            </a:r>
          </a:p>
        </p:txBody>
      </p:sp>
      <p:sp>
        <p:nvSpPr>
          <p:cNvPr id="59405" name="Text Box 23">
            <a:extLst>
              <a:ext uri="{FF2B5EF4-FFF2-40B4-BE49-F238E27FC236}">
                <a16:creationId xmlns:a16="http://schemas.microsoft.com/office/drawing/2014/main" id="{EA52A4C5-2643-454D-A685-47A2E624E3F9}"/>
              </a:ext>
            </a:extLst>
          </p:cNvPr>
          <p:cNvSpPr txBox="1">
            <a:spLocks noChangeArrowheads="1"/>
          </p:cNvSpPr>
          <p:nvPr/>
        </p:nvSpPr>
        <p:spPr bwMode="auto">
          <a:xfrm>
            <a:off x="1519821" y="5289249"/>
            <a:ext cx="9152358" cy="10037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fontAlgn="base" latinLnBrk="0">
              <a:spcBef>
                <a:spcPct val="0"/>
              </a:spcBef>
              <a:spcAft>
                <a:spcPct val="0"/>
              </a:spcAft>
              <a:buClrTx/>
              <a:buSzTx/>
              <a:buNone/>
            </a:pPr>
            <a:r>
              <a:rPr lang="en-US" altLang="ko-KR" sz="1974">
                <a:solidFill>
                  <a:srgbClr val="009900"/>
                </a:solidFill>
                <a:latin typeface="Times New Roman" panose="02020603050405020304" pitchFamily="18" charset="0"/>
                <a:ea typeface="굴림" panose="020B0600000101010101" pitchFamily="34" charset="-127"/>
              </a:rPr>
              <a:t>Likewise, the 2s compliment of a positive number N is denoted by N*. If you want to make a 2s complement in case of 4 wires, just subtract the number from 2**4. Another simple way to calculate 2s complements is to invert all the bits and add 1. </a:t>
            </a:r>
            <a:endParaRPr lang="en-US" altLang="ko-KR" sz="1777">
              <a:solidFill>
                <a:srgbClr val="000000"/>
              </a:solidFill>
              <a:ea typeface="굴림" panose="020B0600000101010101" pitchFamily="34" charset="-127"/>
            </a:endParaRPr>
          </a:p>
        </p:txBody>
      </p:sp>
    </p:spTree>
    <p:extLst>
      <p:ext uri="{BB962C8B-B14F-4D97-AF65-F5344CB8AC3E}">
        <p14:creationId xmlns:p14="http://schemas.microsoft.com/office/powerpoint/2010/main" val="104039492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슬라이드 번호 개체 틀 5">
            <a:extLst>
              <a:ext uri="{FF2B5EF4-FFF2-40B4-BE49-F238E27FC236}">
                <a16:creationId xmlns:a16="http://schemas.microsoft.com/office/drawing/2014/main" id="{F9995970-ADD7-E04F-8528-B0778E23394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233">
              <a:spcBef>
                <a:spcPct val="20000"/>
              </a:spcBef>
              <a:buClr>
                <a:schemeClr val="accent1"/>
              </a:buClr>
              <a:buSzPct val="65000"/>
              <a:buFont typeface="Wingdings" pitchFamily="2" charset="2"/>
              <a:buChar char="n"/>
              <a:defRPr sz="2172">
                <a:solidFill>
                  <a:schemeClr val="tx1"/>
                </a:solidFill>
                <a:latin typeface="Arial" panose="020B0604020202020204" pitchFamily="34" charset="0"/>
              </a:defRPr>
            </a:lvl1pPr>
            <a:lvl2pPr marL="733440" indent="-282092" defTabSz="915233">
              <a:spcBef>
                <a:spcPct val="20000"/>
              </a:spcBef>
              <a:buClr>
                <a:schemeClr val="accent2"/>
              </a:buClr>
              <a:buSzPct val="60000"/>
              <a:buFont typeface="Wingdings" pitchFamily="2" charset="2"/>
              <a:buChar char="q"/>
              <a:defRPr sz="1974">
                <a:solidFill>
                  <a:schemeClr val="tx1"/>
                </a:solidFill>
                <a:latin typeface="Arial" panose="020B0604020202020204" pitchFamily="34" charset="0"/>
              </a:defRPr>
            </a:lvl2pPr>
            <a:lvl3pPr marL="1128370" indent="-225674" defTabSz="915233">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579717" indent="-225674" defTabSz="915233">
              <a:spcBef>
                <a:spcPct val="20000"/>
              </a:spcBef>
              <a:buClr>
                <a:schemeClr val="accent2"/>
              </a:buClr>
              <a:buSzPct val="70000"/>
              <a:buFont typeface="Wingdings" pitchFamily="2" charset="2"/>
              <a:buChar char="q"/>
              <a:defRPr sz="1580">
                <a:solidFill>
                  <a:schemeClr val="tx1"/>
                </a:solidFill>
                <a:latin typeface="Arial" panose="020B0604020202020204" pitchFamily="34" charset="0"/>
              </a:defRPr>
            </a:lvl4pPr>
            <a:lvl5pPr marL="2031065" indent="-225674" defTabSz="915233">
              <a:spcBef>
                <a:spcPct val="20000"/>
              </a:spcBef>
              <a:buClr>
                <a:schemeClr val="accent1"/>
              </a:buClr>
              <a:buSzPct val="75000"/>
              <a:buFont typeface="Wingdings" pitchFamily="2" charset="2"/>
              <a:buChar char="§"/>
              <a:defRPr sz="1580">
                <a:solidFill>
                  <a:schemeClr val="tx1"/>
                </a:solidFill>
                <a:latin typeface="Arial" panose="020B0604020202020204" pitchFamily="34" charset="0"/>
              </a:defRPr>
            </a:lvl5pPr>
            <a:lvl6pPr marL="2482413"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6pPr>
            <a:lvl7pPr marL="2933761"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7pPr>
            <a:lvl8pPr marL="3385109"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8pPr>
            <a:lvl9pPr marL="3836457" indent="-225674" defTabSz="915233" eaLnBrk="0" fontAlgn="base" hangingPunct="0">
              <a:spcBef>
                <a:spcPct val="20000"/>
              </a:spcBef>
              <a:spcAft>
                <a:spcPct val="0"/>
              </a:spcAft>
              <a:buClr>
                <a:schemeClr val="accent1"/>
              </a:buClr>
              <a:buSzPct val="75000"/>
              <a:buFont typeface="Wingdings" pitchFamily="2" charset="2"/>
              <a:buChar char="§"/>
              <a:defRPr sz="1580">
                <a:solidFill>
                  <a:schemeClr val="tx1"/>
                </a:solidFill>
                <a:latin typeface="Arial" panose="020B0604020202020204" pitchFamily="34" charset="0"/>
              </a:defRPr>
            </a:lvl9pPr>
          </a:lstStyle>
          <a:p>
            <a:pPr fontAlgn="base" latinLnBrk="0">
              <a:spcBef>
                <a:spcPct val="0"/>
              </a:spcBef>
              <a:spcAft>
                <a:spcPct val="0"/>
              </a:spcAft>
              <a:buClrTx/>
              <a:buSzTx/>
              <a:buNone/>
            </a:pPr>
            <a:fld id="{5213D6D8-552F-A247-95B7-3E7F589CE17C}" type="slidenum">
              <a:rPr lang="en-US" altLang="en-US" sz="1185">
                <a:solidFill>
                  <a:srgbClr val="000000"/>
                </a:solidFill>
                <a:latin typeface="Garamond" panose="02020404030301010803" pitchFamily="18" charset="0"/>
              </a:rPr>
              <a:pPr fontAlgn="base" latinLnBrk="0">
                <a:spcBef>
                  <a:spcPct val="0"/>
                </a:spcBef>
                <a:spcAft>
                  <a:spcPct val="0"/>
                </a:spcAft>
                <a:buClrTx/>
                <a:buSzTx/>
                <a:buNone/>
              </a:pPr>
              <a:t>32</a:t>
            </a:fld>
            <a:endParaRPr lang="en-US" altLang="en-US" sz="1185">
              <a:solidFill>
                <a:srgbClr val="000000"/>
              </a:solidFill>
              <a:latin typeface="Garamond" panose="02020404030301010803" pitchFamily="18" charset="0"/>
            </a:endParaRPr>
          </a:p>
        </p:txBody>
      </p:sp>
      <p:sp>
        <p:nvSpPr>
          <p:cNvPr id="61443" name="Rectangle 9">
            <a:extLst>
              <a:ext uri="{FF2B5EF4-FFF2-40B4-BE49-F238E27FC236}">
                <a16:creationId xmlns:a16="http://schemas.microsoft.com/office/drawing/2014/main" id="{2046ABE7-15B0-F646-B787-41DA395AF59F}"/>
              </a:ext>
            </a:extLst>
          </p:cNvPr>
          <p:cNvSpPr>
            <a:spLocks noChangeArrowheads="1"/>
          </p:cNvSpPr>
          <p:nvPr/>
        </p:nvSpPr>
        <p:spPr bwMode="auto">
          <a:xfrm>
            <a:off x="4025750" y="1882189"/>
            <a:ext cx="626874" cy="125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4</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+ 3</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7</a:t>
            </a:r>
          </a:p>
        </p:txBody>
      </p:sp>
      <p:sp>
        <p:nvSpPr>
          <p:cNvPr id="61444" name="Line 10">
            <a:extLst>
              <a:ext uri="{FF2B5EF4-FFF2-40B4-BE49-F238E27FC236}">
                <a16:creationId xmlns:a16="http://schemas.microsoft.com/office/drawing/2014/main" id="{634198DE-F40C-A240-9203-F38050212865}"/>
              </a:ext>
            </a:extLst>
          </p:cNvPr>
          <p:cNvSpPr>
            <a:spLocks noChangeShapeType="1"/>
          </p:cNvSpPr>
          <p:nvPr/>
        </p:nvSpPr>
        <p:spPr bwMode="auto">
          <a:xfrm>
            <a:off x="4220080" y="2609363"/>
            <a:ext cx="4638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61445" name="Rectangle 11">
            <a:extLst>
              <a:ext uri="{FF2B5EF4-FFF2-40B4-BE49-F238E27FC236}">
                <a16:creationId xmlns:a16="http://schemas.microsoft.com/office/drawing/2014/main" id="{5DA27021-5C6D-EF41-A25D-6EFB1FB70C29}"/>
              </a:ext>
            </a:extLst>
          </p:cNvPr>
          <p:cNvSpPr>
            <a:spLocks noChangeArrowheads="1"/>
          </p:cNvSpPr>
          <p:nvPr/>
        </p:nvSpPr>
        <p:spPr bwMode="auto">
          <a:xfrm>
            <a:off x="5003673" y="1882189"/>
            <a:ext cx="664486" cy="125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0100</a:t>
            </a:r>
          </a:p>
          <a:p>
            <a:pP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0011</a:t>
            </a:r>
          </a:p>
          <a:p>
            <a:pP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0111</a:t>
            </a:r>
          </a:p>
        </p:txBody>
      </p:sp>
      <p:sp>
        <p:nvSpPr>
          <p:cNvPr id="61446" name="Line 12">
            <a:extLst>
              <a:ext uri="{FF2B5EF4-FFF2-40B4-BE49-F238E27FC236}">
                <a16:creationId xmlns:a16="http://schemas.microsoft.com/office/drawing/2014/main" id="{54014A1A-D7DB-C24D-890A-BB159E15D804}"/>
              </a:ext>
            </a:extLst>
          </p:cNvPr>
          <p:cNvSpPr>
            <a:spLocks noChangeShapeType="1"/>
          </p:cNvSpPr>
          <p:nvPr/>
        </p:nvSpPr>
        <p:spPr bwMode="auto">
          <a:xfrm>
            <a:off x="4997404" y="2646975"/>
            <a:ext cx="63941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61447" name="Rectangle 13">
            <a:extLst>
              <a:ext uri="{FF2B5EF4-FFF2-40B4-BE49-F238E27FC236}">
                <a16:creationId xmlns:a16="http://schemas.microsoft.com/office/drawing/2014/main" id="{E3D92EBF-D3D2-0C43-8D97-DBF38AF639DC}"/>
              </a:ext>
            </a:extLst>
          </p:cNvPr>
          <p:cNvSpPr>
            <a:spLocks noChangeArrowheads="1"/>
          </p:cNvSpPr>
          <p:nvPr/>
        </p:nvSpPr>
        <p:spPr bwMode="auto">
          <a:xfrm>
            <a:off x="6157121" y="1869652"/>
            <a:ext cx="877623" cy="125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 4</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 (– 3)</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 7</a:t>
            </a:r>
          </a:p>
        </p:txBody>
      </p:sp>
      <p:sp>
        <p:nvSpPr>
          <p:cNvPr id="61448" name="Line 14">
            <a:extLst>
              <a:ext uri="{FF2B5EF4-FFF2-40B4-BE49-F238E27FC236}">
                <a16:creationId xmlns:a16="http://schemas.microsoft.com/office/drawing/2014/main" id="{D210F03B-1216-1C40-8EC8-911EB2E2BD97}"/>
              </a:ext>
            </a:extLst>
          </p:cNvPr>
          <p:cNvSpPr>
            <a:spLocks noChangeShapeType="1"/>
          </p:cNvSpPr>
          <p:nvPr/>
        </p:nvSpPr>
        <p:spPr bwMode="auto">
          <a:xfrm>
            <a:off x="6313839" y="2634438"/>
            <a:ext cx="63941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61449" name="Rectangle 15">
            <a:extLst>
              <a:ext uri="{FF2B5EF4-FFF2-40B4-BE49-F238E27FC236}">
                <a16:creationId xmlns:a16="http://schemas.microsoft.com/office/drawing/2014/main" id="{19154045-FF1E-A245-9152-8FA4F8AF8369}"/>
              </a:ext>
            </a:extLst>
          </p:cNvPr>
          <p:cNvSpPr>
            <a:spLocks noChangeArrowheads="1"/>
          </p:cNvSpPr>
          <p:nvPr/>
        </p:nvSpPr>
        <p:spPr bwMode="auto">
          <a:xfrm>
            <a:off x="7095864" y="1869652"/>
            <a:ext cx="879191" cy="125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1100</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1101</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11001</a:t>
            </a:r>
          </a:p>
        </p:txBody>
      </p:sp>
      <p:sp>
        <p:nvSpPr>
          <p:cNvPr id="61450" name="Line 16">
            <a:extLst>
              <a:ext uri="{FF2B5EF4-FFF2-40B4-BE49-F238E27FC236}">
                <a16:creationId xmlns:a16="http://schemas.microsoft.com/office/drawing/2014/main" id="{E4E546F1-92FF-814C-9FB7-278550DC272C}"/>
              </a:ext>
            </a:extLst>
          </p:cNvPr>
          <p:cNvSpPr>
            <a:spLocks noChangeShapeType="1"/>
          </p:cNvSpPr>
          <p:nvPr/>
        </p:nvSpPr>
        <p:spPr bwMode="auto">
          <a:xfrm>
            <a:off x="7216538" y="2634438"/>
            <a:ext cx="63941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61451" name="Rectangle 17">
            <a:extLst>
              <a:ext uri="{FF2B5EF4-FFF2-40B4-BE49-F238E27FC236}">
                <a16:creationId xmlns:a16="http://schemas.microsoft.com/office/drawing/2014/main" id="{3B3E7179-45D3-C949-A986-954675B28529}"/>
              </a:ext>
            </a:extLst>
          </p:cNvPr>
          <p:cNvSpPr>
            <a:spLocks noChangeArrowheads="1"/>
          </p:cNvSpPr>
          <p:nvPr/>
        </p:nvSpPr>
        <p:spPr bwMode="auto">
          <a:xfrm>
            <a:off x="4050825" y="3486986"/>
            <a:ext cx="589261" cy="125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4</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 3</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1</a:t>
            </a:r>
          </a:p>
        </p:txBody>
      </p:sp>
      <p:sp>
        <p:nvSpPr>
          <p:cNvPr id="61452" name="Line 18">
            <a:extLst>
              <a:ext uri="{FF2B5EF4-FFF2-40B4-BE49-F238E27FC236}">
                <a16:creationId xmlns:a16="http://schemas.microsoft.com/office/drawing/2014/main" id="{3500B16D-700F-4E4A-9810-49D1FD4E734C}"/>
              </a:ext>
            </a:extLst>
          </p:cNvPr>
          <p:cNvSpPr>
            <a:spLocks noChangeShapeType="1"/>
          </p:cNvSpPr>
          <p:nvPr/>
        </p:nvSpPr>
        <p:spPr bwMode="auto">
          <a:xfrm>
            <a:off x="4144855" y="4226697"/>
            <a:ext cx="4638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61453" name="Rectangle 19">
            <a:extLst>
              <a:ext uri="{FF2B5EF4-FFF2-40B4-BE49-F238E27FC236}">
                <a16:creationId xmlns:a16="http://schemas.microsoft.com/office/drawing/2014/main" id="{FED576AA-E1DC-CB44-88D8-23E5396F91EF}"/>
              </a:ext>
            </a:extLst>
          </p:cNvPr>
          <p:cNvSpPr>
            <a:spLocks noChangeArrowheads="1"/>
          </p:cNvSpPr>
          <p:nvPr/>
        </p:nvSpPr>
        <p:spPr bwMode="auto">
          <a:xfrm>
            <a:off x="4740386" y="3486986"/>
            <a:ext cx="927773" cy="125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0100</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1101</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10001</a:t>
            </a:r>
          </a:p>
        </p:txBody>
      </p:sp>
      <p:sp>
        <p:nvSpPr>
          <p:cNvPr id="61454" name="Line 20">
            <a:extLst>
              <a:ext uri="{FF2B5EF4-FFF2-40B4-BE49-F238E27FC236}">
                <a16:creationId xmlns:a16="http://schemas.microsoft.com/office/drawing/2014/main" id="{2CCAD299-9E5B-9A4B-B8B1-9899D0F7B801}"/>
              </a:ext>
            </a:extLst>
          </p:cNvPr>
          <p:cNvSpPr>
            <a:spLocks noChangeShapeType="1"/>
          </p:cNvSpPr>
          <p:nvPr/>
        </p:nvSpPr>
        <p:spPr bwMode="auto">
          <a:xfrm>
            <a:off x="4923746" y="4226697"/>
            <a:ext cx="63784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61455" name="Rectangle 21">
            <a:extLst>
              <a:ext uri="{FF2B5EF4-FFF2-40B4-BE49-F238E27FC236}">
                <a16:creationId xmlns:a16="http://schemas.microsoft.com/office/drawing/2014/main" id="{4B0A8024-7462-5D49-B237-1FC43C5EA3B6}"/>
              </a:ext>
            </a:extLst>
          </p:cNvPr>
          <p:cNvSpPr>
            <a:spLocks noChangeArrowheads="1"/>
          </p:cNvSpPr>
          <p:nvPr/>
        </p:nvSpPr>
        <p:spPr bwMode="auto">
          <a:xfrm>
            <a:off x="6432945" y="3499524"/>
            <a:ext cx="639411" cy="125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 4</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+ 3</a:t>
            </a:r>
          </a:p>
          <a:p>
            <a:pPr algn="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 1</a:t>
            </a:r>
          </a:p>
        </p:txBody>
      </p:sp>
      <p:sp>
        <p:nvSpPr>
          <p:cNvPr id="61456" name="Line 22">
            <a:extLst>
              <a:ext uri="{FF2B5EF4-FFF2-40B4-BE49-F238E27FC236}">
                <a16:creationId xmlns:a16="http://schemas.microsoft.com/office/drawing/2014/main" id="{A3724468-4CC9-2C44-A288-CC8121FC6ED8}"/>
              </a:ext>
            </a:extLst>
          </p:cNvPr>
          <p:cNvSpPr>
            <a:spLocks noChangeShapeType="1"/>
          </p:cNvSpPr>
          <p:nvPr/>
        </p:nvSpPr>
        <p:spPr bwMode="auto">
          <a:xfrm>
            <a:off x="6552051" y="4226697"/>
            <a:ext cx="4638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61457" name="Rectangle 23">
            <a:extLst>
              <a:ext uri="{FF2B5EF4-FFF2-40B4-BE49-F238E27FC236}">
                <a16:creationId xmlns:a16="http://schemas.microsoft.com/office/drawing/2014/main" id="{D434E990-EA7B-2545-9CD7-87D713D2288A}"/>
              </a:ext>
            </a:extLst>
          </p:cNvPr>
          <p:cNvSpPr>
            <a:spLocks noChangeArrowheads="1"/>
          </p:cNvSpPr>
          <p:nvPr/>
        </p:nvSpPr>
        <p:spPr bwMode="auto">
          <a:xfrm>
            <a:off x="7335644" y="3499524"/>
            <a:ext cx="664486" cy="125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8803" tIns="26638" rIns="18803" bIns="2663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1100</a:t>
            </a:r>
          </a:p>
          <a:p>
            <a:pP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0011</a:t>
            </a:r>
          </a:p>
          <a:p>
            <a:pPr defTabSz="902696" eaLnBrk="0" fontAlgn="base" latinLnBrk="0" hangingPunct="0">
              <a:lnSpc>
                <a:spcPts val="2962"/>
              </a:lnSpc>
              <a:spcBef>
                <a:spcPct val="0"/>
              </a:spcBef>
              <a:spcAft>
                <a:spcPct val="0"/>
              </a:spcAft>
              <a:buClrTx/>
              <a:buSzTx/>
              <a:buNone/>
            </a:pPr>
            <a:r>
              <a:rPr lang="en-US" altLang="ko-KR" sz="1580">
                <a:solidFill>
                  <a:srgbClr val="FF0000"/>
                </a:solidFill>
                <a:latin typeface="Tahoma" panose="020B0604030504040204" pitchFamily="34" charset="0"/>
                <a:ea typeface="굴림" panose="020B0600000101010101" pitchFamily="34" charset="-127"/>
              </a:rPr>
              <a:t>1111</a:t>
            </a:r>
          </a:p>
        </p:txBody>
      </p:sp>
      <p:sp>
        <p:nvSpPr>
          <p:cNvPr id="61458" name="Line 24">
            <a:extLst>
              <a:ext uri="{FF2B5EF4-FFF2-40B4-BE49-F238E27FC236}">
                <a16:creationId xmlns:a16="http://schemas.microsoft.com/office/drawing/2014/main" id="{BE33F9F8-17A8-B540-8C2D-92B293FEFDC7}"/>
              </a:ext>
            </a:extLst>
          </p:cNvPr>
          <p:cNvSpPr>
            <a:spLocks noChangeShapeType="1"/>
          </p:cNvSpPr>
          <p:nvPr/>
        </p:nvSpPr>
        <p:spPr bwMode="auto">
          <a:xfrm>
            <a:off x="7329375" y="4264310"/>
            <a:ext cx="63941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02696" eaLnBrk="0" fontAlgn="base" latinLnBrk="0" hangingPunct="0">
              <a:spcBef>
                <a:spcPct val="0"/>
              </a:spcBef>
              <a:spcAft>
                <a:spcPct val="0"/>
              </a:spcAft>
            </a:pPr>
            <a:endParaRPr lang="ko-KR" altLang="en-US" sz="1777">
              <a:solidFill>
                <a:srgbClr val="000000"/>
              </a:solidFill>
              <a:latin typeface="Arial" panose="020B0604020202020204" pitchFamily="34" charset="0"/>
            </a:endParaRPr>
          </a:p>
        </p:txBody>
      </p:sp>
      <p:sp>
        <p:nvSpPr>
          <p:cNvPr id="61459" name="Rectangle 29">
            <a:extLst>
              <a:ext uri="{FF2B5EF4-FFF2-40B4-BE49-F238E27FC236}">
                <a16:creationId xmlns:a16="http://schemas.microsoft.com/office/drawing/2014/main" id="{4D7CF0F1-86EC-C241-8534-06B67BEDE236}"/>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2s complement addition and subtraction</a:t>
            </a:r>
          </a:p>
        </p:txBody>
      </p:sp>
      <p:sp>
        <p:nvSpPr>
          <p:cNvPr id="61460" name="Rectangle 30">
            <a:extLst>
              <a:ext uri="{FF2B5EF4-FFF2-40B4-BE49-F238E27FC236}">
                <a16:creationId xmlns:a16="http://schemas.microsoft.com/office/drawing/2014/main" id="{21714D51-C17F-104B-9C50-4A878A17EB57}"/>
              </a:ext>
            </a:extLst>
          </p:cNvPr>
          <p:cNvSpPr>
            <a:spLocks noGrp="1" noChangeArrowheads="1"/>
          </p:cNvSpPr>
          <p:nvPr>
            <p:ph type="body" idx="1"/>
          </p:nvPr>
        </p:nvSpPr>
        <p:spPr>
          <a:xfrm>
            <a:off x="609600" y="888594"/>
            <a:ext cx="9528169" cy="4530730"/>
          </a:xfrm>
        </p:spPr>
        <p:txBody>
          <a:bodyPr/>
          <a:lstStyle/>
          <a:p>
            <a:pPr eaLnBrk="1" hangingPunct="1"/>
            <a:r>
              <a:rPr lang="en-US" altLang="ko-KR" sz="1974" b="1" dirty="0">
                <a:ea typeface="굴림" panose="020B0600000101010101" pitchFamily="34" charset="-127"/>
              </a:rPr>
              <a:t>Simple addition and subtraction</a:t>
            </a:r>
          </a:p>
          <a:p>
            <a:pPr lvl="1" eaLnBrk="1" hangingPunct="1"/>
            <a:r>
              <a:rPr lang="en-US" altLang="ko-KR" sz="1777" dirty="0">
                <a:ea typeface="굴림" panose="020B0600000101010101" pitchFamily="34" charset="-127"/>
              </a:rPr>
              <a:t>simple scheme makes 2s complement the virtually unanimous choice for </a:t>
            </a:r>
            <a:br>
              <a:rPr lang="en-US" altLang="ko-KR" sz="1777" dirty="0">
                <a:ea typeface="굴림" panose="020B0600000101010101" pitchFamily="34" charset="-127"/>
              </a:rPr>
            </a:br>
            <a:r>
              <a:rPr lang="en-US" altLang="ko-KR" sz="1777" dirty="0">
                <a:ea typeface="굴림" panose="020B0600000101010101" pitchFamily="34" charset="-127"/>
              </a:rPr>
              <a:t>integer number systems in computers</a:t>
            </a:r>
          </a:p>
        </p:txBody>
      </p:sp>
      <p:sp>
        <p:nvSpPr>
          <p:cNvPr id="61461" name="Text Box 31">
            <a:extLst>
              <a:ext uri="{FF2B5EF4-FFF2-40B4-BE49-F238E27FC236}">
                <a16:creationId xmlns:a16="http://schemas.microsoft.com/office/drawing/2014/main" id="{71D735AD-C368-A344-8D97-01413182E764}"/>
              </a:ext>
            </a:extLst>
          </p:cNvPr>
          <p:cNvSpPr txBox="1">
            <a:spLocks noChangeArrowheads="1"/>
          </p:cNvSpPr>
          <p:nvPr/>
        </p:nvSpPr>
        <p:spPr bwMode="auto">
          <a:xfrm>
            <a:off x="1519821" y="4911557"/>
            <a:ext cx="9152358" cy="6999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defTabSz="902696" fontAlgn="base" latinLnBrk="0">
              <a:spcBef>
                <a:spcPct val="0"/>
              </a:spcBef>
              <a:spcAft>
                <a:spcPct val="0"/>
              </a:spcAft>
              <a:buClrTx/>
              <a:buSzTx/>
              <a:buNone/>
            </a:pPr>
            <a:r>
              <a:rPr lang="en-US" altLang="ko-KR" sz="1974">
                <a:solidFill>
                  <a:srgbClr val="009900"/>
                </a:solidFill>
                <a:latin typeface="Times New Roman" panose="02020603050405020304" pitchFamily="18" charset="0"/>
                <a:ea typeface="굴림" panose="020B0600000101010101" pitchFamily="34" charset="-127"/>
              </a:rPr>
              <a:t>Let’s see how we can add or subtract the numbers encoded by 2s complement. Now subtraction is not so different from addition. Just make 2s complement and add it.</a:t>
            </a:r>
            <a:endParaRPr lang="en-US" altLang="ko-KR" sz="1777">
              <a:solidFill>
                <a:srgbClr val="000000"/>
              </a:solidFill>
              <a:ea typeface="굴림" panose="020B0600000101010101" pitchFamily="34" charset="-127"/>
            </a:endParaRPr>
          </a:p>
        </p:txBody>
      </p:sp>
    </p:spTree>
    <p:extLst>
      <p:ext uri="{BB962C8B-B14F-4D97-AF65-F5344CB8AC3E}">
        <p14:creationId xmlns:p14="http://schemas.microsoft.com/office/powerpoint/2010/main" val="64891298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abl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969" y="2679700"/>
            <a:ext cx="5580062" cy="311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6"/>
          <p:cNvSpPr>
            <a:spLocks noGrp="1"/>
          </p:cNvSpPr>
          <p:nvPr>
            <p:ph type="title"/>
          </p:nvPr>
        </p:nvSpPr>
        <p:spPr/>
        <p:txBody>
          <a:bodyPr>
            <a:normAutofit/>
          </a:bodyPr>
          <a:lstStyle/>
          <a:p>
            <a:r>
              <a:rPr lang="en-US" altLang="ko-KR" b="1" spc="-150" dirty="0"/>
              <a:t>Bitwise Operators</a:t>
            </a:r>
            <a:endParaRPr lang="ko-KR" altLang="en-US" dirty="0"/>
          </a:p>
        </p:txBody>
      </p:sp>
      <p:sp>
        <p:nvSpPr>
          <p:cNvPr id="8" name="내용 개체 틀 7"/>
          <p:cNvSpPr>
            <a:spLocks noGrp="1"/>
          </p:cNvSpPr>
          <p:nvPr>
            <p:ph idx="1"/>
          </p:nvPr>
        </p:nvSpPr>
        <p:spPr/>
        <p:txBody>
          <a:bodyPr/>
          <a:lstStyle/>
          <a:p>
            <a:pPr marL="444500" indent="-444500"/>
            <a:r>
              <a:rPr lang="en-US" altLang="zh-TW" sz="2400" dirty="0">
                <a:latin typeface="Arial" panose="020B0604020202020204" pitchFamily="34" charset="0"/>
                <a:cs typeface="Arial" panose="020B0604020202020204" pitchFamily="34" charset="0"/>
              </a:rPr>
              <a:t>A bit-by-bit operation</a:t>
            </a:r>
          </a:p>
          <a:p>
            <a:pPr marL="720725" lvl="1" indent="-320675"/>
            <a:r>
              <a:rPr lang="en-US" altLang="zh-TW" sz="2000" dirty="0">
                <a:latin typeface="Arial" panose="020B0604020202020204" pitchFamily="34" charset="0"/>
                <a:cs typeface="Arial" panose="020B0604020202020204" pitchFamily="34" charset="0"/>
              </a:rPr>
              <a:t>A </a:t>
            </a:r>
            <a:r>
              <a:rPr lang="en-US" altLang="zh-TW" sz="2000" dirty="0">
                <a:solidFill>
                  <a:srgbClr val="FF0000"/>
                </a:solidFill>
                <a:latin typeface="Arial" panose="020B0604020202020204" pitchFamily="34" charset="0"/>
                <a:cs typeface="Arial" panose="020B0604020202020204" pitchFamily="34" charset="0"/>
              </a:rPr>
              <a:t>z</a:t>
            </a:r>
            <a:r>
              <a:rPr lang="en-US" altLang="zh-TW" sz="2000" dirty="0">
                <a:latin typeface="Arial" panose="020B0604020202020204" pitchFamily="34" charset="0"/>
                <a:cs typeface="Arial" panose="020B0604020202020204" pitchFamily="34" charset="0"/>
              </a:rPr>
              <a:t> is treated as x </a:t>
            </a:r>
          </a:p>
          <a:p>
            <a:pPr marL="720725" lvl="1" indent="-320675"/>
            <a:r>
              <a:rPr lang="en-US" altLang="zh-TW" sz="2000" dirty="0">
                <a:latin typeface="Arial" panose="020B0604020202020204" pitchFamily="34" charset="0"/>
                <a:cs typeface="Arial" panose="020B0604020202020204" pitchFamily="34" charset="0"/>
              </a:rPr>
              <a:t>The shorter operand is zero-extended</a:t>
            </a:r>
          </a:p>
        </p:txBody>
      </p:sp>
    </p:spTree>
    <p:extLst>
      <p:ext uri="{BB962C8B-B14F-4D97-AF65-F5344CB8AC3E}">
        <p14:creationId xmlns:p14="http://schemas.microsoft.com/office/powerpoint/2010/main" val="10618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5803902" y="2918974"/>
            <a:ext cx="6138718" cy="2308324"/>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 using basic and, or , not logic operators</a:t>
            </a:r>
          </a:p>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assign out = (~s1 &amp; ~s0 &amp; i0) |</a:t>
            </a:r>
          </a:p>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             (~s1 &amp; s0 &amp; i1)  |</a:t>
            </a:r>
          </a:p>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             (s1 &amp; ~s0 &amp; i2)  |</a:t>
            </a:r>
          </a:p>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             (s1 &amp; s0 &amp; i3) ;</a:t>
            </a:r>
          </a:p>
        </p:txBody>
      </p:sp>
      <p:pic>
        <p:nvPicPr>
          <p:cNvPr id="7" name="Picture 6" descr="Figur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00" y="1288272"/>
            <a:ext cx="5164138" cy="556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p:cNvSpPr>
            <a:spLocks noGrp="1"/>
          </p:cNvSpPr>
          <p:nvPr>
            <p:ph type="title"/>
          </p:nvPr>
        </p:nvSpPr>
        <p:spPr/>
        <p:txBody>
          <a:bodyPr>
            <a:normAutofit/>
          </a:bodyPr>
          <a:lstStyle/>
          <a:p>
            <a:r>
              <a:rPr lang="en-US" altLang="ko-KR" b="1" spc="-150" dirty="0"/>
              <a:t>An Example: A 4-to-1 MUX</a:t>
            </a:r>
            <a:endParaRPr lang="ko-KR" altLang="en-US" dirty="0"/>
          </a:p>
        </p:txBody>
      </p:sp>
    </p:spTree>
    <p:extLst>
      <p:ext uri="{BB962C8B-B14F-4D97-AF65-F5344CB8AC3E}">
        <p14:creationId xmlns:p14="http://schemas.microsoft.com/office/powerpoint/2010/main" val="3675918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able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106" y="3041250"/>
            <a:ext cx="4954587" cy="1742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p:cNvSpPr txBox="1">
            <a:spLocks noChangeArrowheads="1"/>
          </p:cNvSpPr>
          <p:nvPr/>
        </p:nvSpPr>
        <p:spPr bwMode="auto">
          <a:xfrm>
            <a:off x="6854536" y="2925890"/>
            <a:ext cx="3647209" cy="2357310"/>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latinLnBrk="0">
              <a:spcBef>
                <a:spcPct val="0"/>
              </a:spcBef>
              <a:buClrTx/>
              <a:buSzTx/>
              <a:buFontTx/>
              <a:buNone/>
            </a:pPr>
            <a:r>
              <a:rPr lang="en-US" altLang="ko-KR" sz="2400" dirty="0">
                <a:latin typeface="Consolas" panose="020B0609020204030204" pitchFamily="49" charset="0"/>
                <a:ea typeface="Hack" panose="020B0609030202020204" pitchFamily="49" charset="0"/>
                <a:cs typeface="Courier New" panose="02070309020205020404" pitchFamily="49" charset="0"/>
              </a:rPr>
              <a:t>//  X = 4'b1010,</a:t>
            </a:r>
          </a:p>
          <a:p>
            <a:pPr latinLnBrk="0">
              <a:spcBef>
                <a:spcPct val="0"/>
              </a:spcBef>
              <a:buClrTx/>
              <a:buSzTx/>
              <a:buFontTx/>
              <a:buNone/>
            </a:pPr>
            <a:r>
              <a:rPr lang="en-US" altLang="ko-KR" sz="2400" dirty="0">
                <a:latin typeface="Consolas" panose="020B0609020204030204" pitchFamily="49" charset="0"/>
                <a:ea typeface="Hack" panose="020B0609030202020204" pitchFamily="49" charset="0"/>
                <a:cs typeface="Courier New" panose="02070309020205020404" pitchFamily="49" charset="0"/>
              </a:rPr>
              <a:t>    Y = 4'b1000</a:t>
            </a:r>
          </a:p>
          <a:p>
            <a:pPr latinLnBrk="0">
              <a:spcBef>
                <a:spcPct val="0"/>
              </a:spcBef>
              <a:buClrTx/>
              <a:buSzTx/>
              <a:buFontTx/>
              <a:buNone/>
            </a:pPr>
            <a:r>
              <a:rPr lang="en-US" altLang="ko-KR" sz="2400" dirty="0">
                <a:latin typeface="Consolas" panose="020B0609020204030204" pitchFamily="49" charset="0"/>
                <a:ea typeface="Hack" panose="020B0609030202020204" pitchFamily="49" charset="0"/>
                <a:cs typeface="Courier New" panose="02070309020205020404" pitchFamily="49" charset="0"/>
              </a:rPr>
              <a:t>X | Y // 4’b1010</a:t>
            </a:r>
          </a:p>
          <a:p>
            <a:pPr latinLnBrk="0">
              <a:spcBef>
                <a:spcPct val="0"/>
              </a:spcBef>
              <a:buClrTx/>
              <a:buSzTx/>
              <a:buFontTx/>
              <a:buNone/>
            </a:pPr>
            <a:r>
              <a:rPr lang="en-US" altLang="ko-KR" sz="2400" dirty="0">
                <a:latin typeface="Consolas" panose="020B0609020204030204" pitchFamily="49" charset="0"/>
                <a:ea typeface="Hack" panose="020B0609030202020204" pitchFamily="49" charset="0"/>
                <a:cs typeface="Courier New" panose="02070309020205020404" pitchFamily="49" charset="0"/>
              </a:rPr>
              <a:t>X || Y // 1</a:t>
            </a:r>
          </a:p>
          <a:p>
            <a:pPr latinLnBrk="0">
              <a:spcBef>
                <a:spcPct val="0"/>
              </a:spcBef>
              <a:buClrTx/>
              <a:buSzTx/>
              <a:buFontTx/>
              <a:buNone/>
            </a:pPr>
            <a:r>
              <a:rPr lang="en-US" altLang="ko-KR" sz="2400" dirty="0">
                <a:latin typeface="Consolas" panose="020B0609020204030204" pitchFamily="49" charset="0"/>
                <a:ea typeface="Hack" panose="020B0609030202020204" pitchFamily="49" charset="0"/>
                <a:cs typeface="Courier New" panose="02070309020205020404" pitchFamily="49" charset="0"/>
              </a:rPr>
              <a:t>X &amp; Y // 4’b1000</a:t>
            </a:r>
          </a:p>
          <a:p>
            <a:pPr latinLnBrk="0">
              <a:spcBef>
                <a:spcPct val="0"/>
              </a:spcBef>
              <a:buClrTx/>
              <a:buSzTx/>
              <a:buFontTx/>
              <a:buNone/>
            </a:pPr>
            <a:r>
              <a:rPr lang="en-US" altLang="ko-KR" sz="2400" dirty="0">
                <a:latin typeface="Consolas" panose="020B0609020204030204" pitchFamily="49" charset="0"/>
                <a:ea typeface="Hack" panose="020B0609030202020204" pitchFamily="49" charset="0"/>
                <a:cs typeface="Courier New" panose="02070309020205020404" pitchFamily="49" charset="0"/>
              </a:rPr>
              <a:t>X &amp;&amp; Y // 1</a:t>
            </a:r>
            <a:endParaRPr lang="ko-KR" altLang="en-US" sz="2400" dirty="0">
              <a:latin typeface="Consolas" panose="020B0609020204030204" pitchFamily="49" charset="0"/>
              <a:ea typeface="新細明體"/>
              <a:cs typeface="Courier New" panose="02070309020205020404" pitchFamily="49" charset="0"/>
            </a:endParaRPr>
          </a:p>
        </p:txBody>
      </p:sp>
      <p:sp>
        <p:nvSpPr>
          <p:cNvPr id="4" name="제목 3"/>
          <p:cNvSpPr>
            <a:spLocks noGrp="1"/>
          </p:cNvSpPr>
          <p:nvPr>
            <p:ph type="title"/>
          </p:nvPr>
        </p:nvSpPr>
        <p:spPr/>
        <p:txBody>
          <a:bodyPr>
            <a:normAutofit/>
          </a:bodyPr>
          <a:lstStyle/>
          <a:p>
            <a:r>
              <a:rPr lang="en-US" altLang="ko-KR" b="1" spc="-150" dirty="0"/>
              <a:t>Logical Operators</a:t>
            </a:r>
            <a:endParaRPr lang="ko-KR" altLang="en-US" dirty="0"/>
          </a:p>
        </p:txBody>
      </p:sp>
      <p:sp>
        <p:nvSpPr>
          <p:cNvPr id="5" name="내용 개체 틀 4"/>
          <p:cNvSpPr>
            <a:spLocks noGrp="1"/>
          </p:cNvSpPr>
          <p:nvPr>
            <p:ph idx="1"/>
          </p:nvPr>
        </p:nvSpPr>
        <p:spPr>
          <a:xfrm>
            <a:off x="338400" y="1364400"/>
            <a:ext cx="10034036" cy="1537964"/>
          </a:xfrm>
        </p:spPr>
        <p:txBody>
          <a:bodyPr>
            <a:normAutofit/>
          </a:bodyPr>
          <a:lstStyle/>
          <a:p>
            <a:pPr lvl="0">
              <a:defRPr/>
            </a:pPr>
            <a:r>
              <a:rPr lang="en-US" altLang="ko-KR" dirty="0">
                <a:solidFill>
                  <a:sysClr val="windowText" lastClr="000000"/>
                </a:solidFill>
                <a:latin typeface="Arial" panose="020B0604020202020204" pitchFamily="34" charset="0"/>
                <a:cs typeface="Arial" panose="020B0604020202020204" pitchFamily="34" charset="0"/>
              </a:rPr>
              <a:t>Always evaluate to a 1-bit value, 0, 1, or x</a:t>
            </a:r>
          </a:p>
          <a:p>
            <a:pPr lvl="0">
              <a:defRPr/>
            </a:pPr>
            <a:r>
              <a:rPr lang="en-US" altLang="ko-KR" dirty="0">
                <a:solidFill>
                  <a:sysClr val="windowText" lastClr="000000"/>
                </a:solidFill>
                <a:latin typeface="Arial" panose="020B0604020202020204" pitchFamily="34" charset="0"/>
                <a:cs typeface="Arial" panose="020B0604020202020204" pitchFamily="34" charset="0"/>
              </a:rPr>
              <a:t>The result is x (a false condition) if any operand bit is x or z </a:t>
            </a:r>
          </a:p>
        </p:txBody>
      </p:sp>
    </p:spTree>
    <p:extLst>
      <p:ext uri="{BB962C8B-B14F-4D97-AF65-F5344CB8AC3E}">
        <p14:creationId xmlns:p14="http://schemas.microsoft.com/office/powerpoint/2010/main" val="1884061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Tabl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64" y="4295001"/>
            <a:ext cx="5861919" cy="167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8645" y="3859790"/>
            <a:ext cx="4797209" cy="2548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제목 3"/>
          <p:cNvSpPr>
            <a:spLocks noGrp="1"/>
          </p:cNvSpPr>
          <p:nvPr>
            <p:ph type="title"/>
          </p:nvPr>
        </p:nvSpPr>
        <p:spPr>
          <a:xfrm>
            <a:off x="338400" y="327600"/>
            <a:ext cx="7669528" cy="766800"/>
          </a:xfrm>
        </p:spPr>
        <p:txBody>
          <a:bodyPr>
            <a:noAutofit/>
          </a:bodyPr>
          <a:lstStyle/>
          <a:p>
            <a:r>
              <a:rPr lang="en-US" altLang="zh-TW" sz="3600" b="1" spc="-150" dirty="0"/>
              <a:t>Concatenation/Replication Operators</a:t>
            </a:r>
            <a:endParaRPr lang="ko-KR" altLang="en-US" sz="3600" spc="-150" dirty="0"/>
          </a:p>
        </p:txBody>
      </p:sp>
      <p:sp>
        <p:nvSpPr>
          <p:cNvPr id="5" name="내용 개체 틀 4"/>
          <p:cNvSpPr>
            <a:spLocks noGrp="1"/>
          </p:cNvSpPr>
          <p:nvPr>
            <p:ph idx="1"/>
          </p:nvPr>
        </p:nvSpPr>
        <p:spPr/>
        <p:txBody>
          <a:bodyPr/>
          <a:lstStyle/>
          <a:p>
            <a:pPr marL="444500" indent="-444500">
              <a:spcBef>
                <a:spcPct val="0"/>
              </a:spcBef>
            </a:pPr>
            <a:r>
              <a:rPr lang="en-US" altLang="zh-TW" dirty="0"/>
              <a:t>Concatenation operator</a:t>
            </a:r>
          </a:p>
          <a:p>
            <a:pPr marL="444500" indent="-444500">
              <a:spcBef>
                <a:spcPct val="15000"/>
              </a:spcBef>
              <a:buNone/>
            </a:pPr>
            <a:r>
              <a:rPr lang="en-US" altLang="zh-TW" sz="3200" dirty="0"/>
              <a:t>	</a:t>
            </a:r>
            <a:r>
              <a:rPr lang="en-US" altLang="zh-TW" dirty="0"/>
              <a:t>y = {a, b[0], c[1]};</a:t>
            </a:r>
          </a:p>
          <a:p>
            <a:pPr marL="444500" indent="-444500">
              <a:spcBef>
                <a:spcPct val="15000"/>
              </a:spcBef>
              <a:buNone/>
            </a:pPr>
            <a:r>
              <a:rPr lang="en-US" altLang="zh-TW" dirty="0">
                <a:solidFill>
                  <a:srgbClr val="FF0000"/>
                </a:solidFill>
              </a:rPr>
              <a:t>	</a:t>
            </a:r>
            <a:r>
              <a:rPr lang="en-US" altLang="zh-TW" dirty="0">
                <a:solidFill>
                  <a:srgbClr val="C00000"/>
                </a:solidFill>
              </a:rPr>
              <a:t>only for sized operand</a:t>
            </a:r>
          </a:p>
          <a:p>
            <a:pPr marL="444500" indent="-444500">
              <a:spcBef>
                <a:spcPct val="15000"/>
              </a:spcBef>
            </a:pPr>
            <a:r>
              <a:rPr lang="en-US" altLang="zh-TW" dirty="0"/>
              <a:t>Replication operator</a:t>
            </a:r>
          </a:p>
          <a:p>
            <a:pPr marL="444500" indent="-444500">
              <a:spcBef>
                <a:spcPct val="15000"/>
              </a:spcBef>
              <a:buNone/>
            </a:pPr>
            <a:r>
              <a:rPr lang="en-US" altLang="zh-TW" dirty="0"/>
              <a:t>	y = {a, </a:t>
            </a:r>
            <a:r>
              <a:rPr lang="en-US" altLang="zh-TW" dirty="0">
                <a:solidFill>
                  <a:srgbClr val="FF0000"/>
                </a:solidFill>
              </a:rPr>
              <a:t>{</a:t>
            </a:r>
            <a:r>
              <a:rPr lang="en-US" altLang="zh-TW" dirty="0"/>
              <a:t>4{b[0]}</a:t>
            </a:r>
            <a:r>
              <a:rPr lang="en-US" altLang="zh-TW" dirty="0">
                <a:solidFill>
                  <a:srgbClr val="FF0000"/>
                </a:solidFill>
              </a:rPr>
              <a:t>}</a:t>
            </a:r>
            <a:r>
              <a:rPr lang="en-US" altLang="zh-TW" dirty="0"/>
              <a:t>, c[1]}; // y = {a, b[0], b[0], b[0], b[0], c[1]};</a:t>
            </a:r>
            <a:endParaRPr lang="en-US" altLang="ko-KR" dirty="0">
              <a:solidFill>
                <a:sysClr val="windowText" lastClr="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1076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2263632" y="4344873"/>
            <a:ext cx="7772400" cy="2308324"/>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itchFamily="18" charset="0"/>
                <a:ea typeface="新細明體"/>
                <a:cs typeface="新細明體"/>
              </a:defRPr>
            </a:lvl1pPr>
            <a:lvl2pPr marL="37931725" indent="-37474525" eaLnBrk="0" hangingPunct="0">
              <a:defRPr kumimoji="1" sz="2400">
                <a:solidFill>
                  <a:schemeClr val="tx1"/>
                </a:solidFill>
                <a:latin typeface="Times New Roman" pitchFamily="18" charset="0"/>
                <a:ea typeface="新細明體"/>
                <a:cs typeface="新細明體"/>
              </a:defRPr>
            </a:lvl2pPr>
            <a:lvl3pPr eaLnBrk="0" hangingPunct="0">
              <a:defRPr kumimoji="1" sz="2400">
                <a:solidFill>
                  <a:schemeClr val="tx1"/>
                </a:solidFill>
                <a:latin typeface="Times New Roman" pitchFamily="18" charset="0"/>
                <a:ea typeface="新細明體"/>
                <a:cs typeface="新細明體"/>
              </a:defRPr>
            </a:lvl3pPr>
            <a:lvl4pPr eaLnBrk="0" hangingPunct="0">
              <a:defRPr kumimoji="1" sz="2400">
                <a:solidFill>
                  <a:schemeClr val="tx1"/>
                </a:solidFill>
                <a:latin typeface="Times New Roman" pitchFamily="18" charset="0"/>
                <a:ea typeface="新細明體"/>
                <a:cs typeface="新細明體"/>
              </a:defRPr>
            </a:lvl4pPr>
            <a:lvl5pPr eaLnBrk="0" hangingPunct="0">
              <a:defRPr kumimoji="1" sz="2400">
                <a:solidFill>
                  <a:schemeClr val="tx1"/>
                </a:solidFill>
                <a:latin typeface="Times New Roman" pitchFamily="18" charset="0"/>
                <a:ea typeface="新細明體"/>
                <a:cs typeface="新細明體"/>
              </a:defRPr>
            </a:lvl5pPr>
            <a:lvl6pPr marL="457200" eaLnBrk="0" fontAlgn="base" hangingPunct="0">
              <a:spcBef>
                <a:spcPct val="0"/>
              </a:spcBef>
              <a:spcAft>
                <a:spcPct val="0"/>
              </a:spcAft>
              <a:defRPr kumimoji="1" sz="2400">
                <a:solidFill>
                  <a:schemeClr val="tx1"/>
                </a:solidFill>
                <a:latin typeface="Times New Roman" pitchFamily="18" charset="0"/>
                <a:ea typeface="新細明體"/>
                <a:cs typeface="新細明體"/>
              </a:defRPr>
            </a:lvl6pPr>
            <a:lvl7pPr marL="914400" eaLnBrk="0" fontAlgn="base" hangingPunct="0">
              <a:spcBef>
                <a:spcPct val="0"/>
              </a:spcBef>
              <a:spcAft>
                <a:spcPct val="0"/>
              </a:spcAft>
              <a:defRPr kumimoji="1" sz="2400">
                <a:solidFill>
                  <a:schemeClr val="tx1"/>
                </a:solidFill>
                <a:latin typeface="Times New Roman" pitchFamily="18" charset="0"/>
                <a:ea typeface="新細明體"/>
                <a:cs typeface="新細明體"/>
              </a:defRPr>
            </a:lvl7pPr>
            <a:lvl8pPr marL="1371600" eaLnBrk="0" fontAlgn="base" hangingPunct="0">
              <a:spcBef>
                <a:spcPct val="0"/>
              </a:spcBef>
              <a:spcAft>
                <a:spcPct val="0"/>
              </a:spcAft>
              <a:defRPr kumimoji="1" sz="2400">
                <a:solidFill>
                  <a:schemeClr val="tx1"/>
                </a:solidFill>
                <a:latin typeface="Times New Roman" pitchFamily="18" charset="0"/>
                <a:ea typeface="新細明體"/>
                <a:cs typeface="新細明體"/>
              </a:defRPr>
            </a:lvl8pPr>
            <a:lvl9pPr marL="1828800" eaLnBrk="0" fontAlgn="base" hangingPunct="0">
              <a:spcBef>
                <a:spcPct val="0"/>
              </a:spcBef>
              <a:spcAft>
                <a:spcPct val="0"/>
              </a:spcAft>
              <a:defRPr kumimoji="1" sz="2400">
                <a:solidFill>
                  <a:schemeClr val="tx1"/>
                </a:solidFill>
                <a:latin typeface="Times New Roman" pitchFamily="18" charset="0"/>
                <a:ea typeface="新細明體"/>
                <a:cs typeface="新細明體"/>
              </a:defRPr>
            </a:lvl9pPr>
          </a:lstStyle>
          <a:p>
            <a:pPr eaLnBrk="1" hangingPunct="1">
              <a:defRPr/>
            </a:pPr>
            <a:r>
              <a:rPr lang="en-US" altLang="zh-TW" dirty="0">
                <a:latin typeface="Consolas" panose="020B0609020204030204" pitchFamily="49" charset="0"/>
                <a:ea typeface="Hack" panose="020B0609030202020204" pitchFamily="49" charset="0"/>
                <a:cs typeface="Courier New" panose="02070309020205020404" pitchFamily="49" charset="0"/>
              </a:rPr>
              <a:t>    </a:t>
            </a:r>
            <a:r>
              <a:rPr lang="en-US" altLang="zh-TW" dirty="0" err="1">
                <a:latin typeface="Consolas" panose="020B0609020204030204" pitchFamily="49" charset="0"/>
                <a:ea typeface="Hack" panose="020B0609030202020204" pitchFamily="49" charset="0"/>
                <a:cs typeface="Courier New" panose="02070309020205020404" pitchFamily="49" charset="0"/>
              </a:rPr>
              <a:t>reg</a:t>
            </a:r>
            <a:r>
              <a:rPr lang="en-US" altLang="zh-TW" dirty="0">
                <a:latin typeface="Consolas" panose="020B0609020204030204" pitchFamily="49" charset="0"/>
                <a:ea typeface="Hack" panose="020B0609030202020204" pitchFamily="49" charset="0"/>
                <a:cs typeface="Courier New" panose="02070309020205020404" pitchFamily="49" charset="0"/>
              </a:rPr>
              <a:t> [3:0] x, y, sum;</a:t>
            </a:r>
          </a:p>
          <a:p>
            <a:pPr eaLnBrk="1" hangingPunct="1">
              <a:defRPr/>
            </a:pPr>
            <a:r>
              <a:rPr lang="en-US" altLang="zh-TW" dirty="0">
                <a:latin typeface="Consolas" panose="020B0609020204030204" pitchFamily="49" charset="0"/>
                <a:ea typeface="Hack" panose="020B0609030202020204" pitchFamily="49" charset="0"/>
                <a:cs typeface="Courier New" panose="02070309020205020404" pitchFamily="49" charset="0"/>
              </a:rPr>
              <a:t>    </a:t>
            </a:r>
            <a:r>
              <a:rPr lang="en-US" altLang="zh-TW" dirty="0" err="1">
                <a:latin typeface="Consolas" panose="020B0609020204030204" pitchFamily="49" charset="0"/>
                <a:ea typeface="Hack" panose="020B0609030202020204" pitchFamily="49" charset="0"/>
                <a:cs typeface="Courier New" panose="02070309020205020404" pitchFamily="49" charset="0"/>
              </a:rPr>
              <a:t>reg</a:t>
            </a:r>
            <a:r>
              <a:rPr lang="en-US" altLang="zh-TW" dirty="0">
                <a:latin typeface="Consolas" panose="020B0609020204030204" pitchFamily="49" charset="0"/>
                <a:ea typeface="Hack" panose="020B0609030202020204" pitchFamily="49" charset="0"/>
                <a:cs typeface="Courier New" panose="02070309020205020404" pitchFamily="49" charset="0"/>
              </a:rPr>
              <a:t> </a:t>
            </a:r>
            <a:r>
              <a:rPr lang="en-US" altLang="zh-TW" dirty="0" err="1">
                <a:latin typeface="Consolas" panose="020B0609020204030204" pitchFamily="49" charset="0"/>
                <a:ea typeface="Hack" panose="020B0609030202020204" pitchFamily="49" charset="0"/>
                <a:cs typeface="Courier New" panose="02070309020205020404" pitchFamily="49" charset="0"/>
              </a:rPr>
              <a:t>c_in</a:t>
            </a:r>
            <a:r>
              <a:rPr lang="en-US" altLang="zh-TW" dirty="0">
                <a:latin typeface="Consolas" panose="020B0609020204030204" pitchFamily="49" charset="0"/>
                <a:ea typeface="Hack" panose="020B0609030202020204" pitchFamily="49" charset="0"/>
                <a:cs typeface="Courier New" panose="02070309020205020404" pitchFamily="49" charset="0"/>
              </a:rPr>
              <a:t>;</a:t>
            </a:r>
          </a:p>
          <a:p>
            <a:pPr eaLnBrk="1" hangingPunct="1">
              <a:defRPr/>
            </a:pPr>
            <a:r>
              <a:rPr lang="en-US" altLang="zh-TW" dirty="0">
                <a:latin typeface="Consolas" panose="020B0609020204030204" pitchFamily="49" charset="0"/>
                <a:ea typeface="Hack" panose="020B0609030202020204" pitchFamily="49" charset="0"/>
                <a:cs typeface="Courier New" panose="02070309020205020404" pitchFamily="49" charset="0"/>
              </a:rPr>
              <a:t>    wire [3:0] sum;</a:t>
            </a:r>
          </a:p>
          <a:p>
            <a:pPr eaLnBrk="1" hangingPunct="1">
              <a:defRPr/>
            </a:pPr>
            <a:r>
              <a:rPr lang="en-US" altLang="zh-TW" dirty="0">
                <a:latin typeface="Consolas" panose="020B0609020204030204" pitchFamily="49" charset="0"/>
                <a:ea typeface="Hack" panose="020B0609030202020204" pitchFamily="49" charset="0"/>
                <a:cs typeface="Courier New" panose="02070309020205020404" pitchFamily="49" charset="0"/>
              </a:rPr>
              <a:t>    wire </a:t>
            </a:r>
            <a:r>
              <a:rPr lang="en-US" altLang="zh-TW" dirty="0" err="1">
                <a:latin typeface="Consolas" panose="020B0609020204030204" pitchFamily="49" charset="0"/>
                <a:ea typeface="Hack" panose="020B0609030202020204" pitchFamily="49" charset="0"/>
                <a:cs typeface="Courier New" panose="02070309020205020404" pitchFamily="49" charset="0"/>
              </a:rPr>
              <a:t>c_out</a:t>
            </a:r>
            <a:r>
              <a:rPr lang="en-US" altLang="zh-TW" dirty="0">
                <a:latin typeface="Consolas" panose="020B0609020204030204" pitchFamily="49" charset="0"/>
                <a:ea typeface="Hack" panose="020B0609030202020204" pitchFamily="49" charset="0"/>
                <a:cs typeface="Courier New" panose="02070309020205020404" pitchFamily="49" charset="0"/>
              </a:rPr>
              <a:t>;</a:t>
            </a:r>
          </a:p>
          <a:p>
            <a:pPr eaLnBrk="1" hangingPunct="1">
              <a:defRPr/>
            </a:pPr>
            <a:r>
              <a:rPr lang="en-US" altLang="zh-TW" dirty="0">
                <a:latin typeface="Consolas" panose="020B0609020204030204" pitchFamily="49" charset="0"/>
                <a:ea typeface="Hack" panose="020B0609030202020204" pitchFamily="49" charset="0"/>
                <a:cs typeface="Courier New" panose="02070309020205020404" pitchFamily="49" charset="0"/>
              </a:rPr>
              <a:t>// specify the function of a 4-bit adder</a:t>
            </a:r>
          </a:p>
          <a:p>
            <a:pPr eaLnBrk="1" hangingPunct="1">
              <a:defRPr/>
            </a:pPr>
            <a:r>
              <a:rPr lang="en-US" altLang="zh-TW" dirty="0">
                <a:solidFill>
                  <a:srgbClr val="020296"/>
                </a:solidFill>
                <a:latin typeface="Consolas" panose="020B0609020204030204" pitchFamily="49" charset="0"/>
                <a:ea typeface="Hack" panose="020B0609030202020204" pitchFamily="49" charset="0"/>
                <a:cs typeface="Courier New" panose="02070309020205020404" pitchFamily="49" charset="0"/>
              </a:rPr>
              <a:t>    assign {</a:t>
            </a:r>
            <a:r>
              <a:rPr lang="en-US" altLang="zh-TW" dirty="0" err="1">
                <a:solidFill>
                  <a:srgbClr val="020296"/>
                </a:solidFill>
                <a:latin typeface="Consolas" panose="020B0609020204030204" pitchFamily="49" charset="0"/>
                <a:ea typeface="Hack" panose="020B0609030202020204" pitchFamily="49" charset="0"/>
                <a:cs typeface="Courier New" panose="02070309020205020404" pitchFamily="49" charset="0"/>
              </a:rPr>
              <a:t>c_out</a:t>
            </a:r>
            <a:r>
              <a:rPr lang="en-US" altLang="zh-TW" dirty="0">
                <a:solidFill>
                  <a:srgbClr val="020296"/>
                </a:solidFill>
                <a:latin typeface="Consolas" panose="020B0609020204030204" pitchFamily="49" charset="0"/>
                <a:ea typeface="Hack" panose="020B0609030202020204" pitchFamily="49" charset="0"/>
                <a:cs typeface="Courier New" panose="02070309020205020404" pitchFamily="49" charset="0"/>
              </a:rPr>
              <a:t>, sum} = x + y + </a:t>
            </a:r>
            <a:r>
              <a:rPr lang="en-US" altLang="zh-TW" dirty="0" err="1">
                <a:solidFill>
                  <a:srgbClr val="020296"/>
                </a:solidFill>
                <a:latin typeface="Consolas" panose="020B0609020204030204" pitchFamily="49" charset="0"/>
                <a:ea typeface="Hack" panose="020B0609030202020204" pitchFamily="49" charset="0"/>
                <a:cs typeface="Courier New" panose="02070309020205020404" pitchFamily="49" charset="0"/>
              </a:rPr>
              <a:t>c_in</a:t>
            </a:r>
            <a:r>
              <a:rPr lang="en-US" altLang="zh-TW" dirty="0">
                <a:solidFill>
                  <a:srgbClr val="020296"/>
                </a:solidFill>
                <a:latin typeface="Consolas" panose="020B0609020204030204" pitchFamily="49" charset="0"/>
                <a:ea typeface="Hack" panose="020B0609030202020204" pitchFamily="49" charset="0"/>
                <a:cs typeface="Courier New" panose="02070309020205020404" pitchFamily="49" charset="0"/>
              </a:rPr>
              <a:t>;</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60" y="1632926"/>
            <a:ext cx="10287944" cy="2432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p:cNvSpPr>
            <a:spLocks noGrp="1"/>
          </p:cNvSpPr>
          <p:nvPr>
            <p:ph type="title"/>
          </p:nvPr>
        </p:nvSpPr>
        <p:spPr>
          <a:xfrm>
            <a:off x="338399" y="327600"/>
            <a:ext cx="7752656" cy="766800"/>
          </a:xfrm>
        </p:spPr>
        <p:txBody>
          <a:bodyPr>
            <a:normAutofit fontScale="90000"/>
          </a:bodyPr>
          <a:lstStyle/>
          <a:p>
            <a:r>
              <a:rPr lang="en-US" altLang="zh-TW" b="1" spc="-150" dirty="0"/>
              <a:t>An Example: A 4-Bit Full Adder</a:t>
            </a:r>
            <a:endParaRPr lang="ko-KR" altLang="en-US" spc="-150" dirty="0"/>
          </a:p>
        </p:txBody>
      </p:sp>
    </p:spTree>
    <p:extLst>
      <p:ext uri="{BB962C8B-B14F-4D97-AF65-F5344CB8AC3E}">
        <p14:creationId xmlns:p14="http://schemas.microsoft.com/office/powerpoint/2010/main" val="3822863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338398" y="327600"/>
            <a:ext cx="8408437" cy="766800"/>
          </a:xfrm>
        </p:spPr>
        <p:txBody>
          <a:bodyPr>
            <a:noAutofit/>
          </a:bodyPr>
          <a:lstStyle/>
          <a:p>
            <a:r>
              <a:rPr lang="en-US" altLang="zh-TW" sz="3200" b="1" spc="-300" dirty="0"/>
              <a:t>An Example: A 4-Bit Two’s Complement Adder</a:t>
            </a:r>
            <a:endParaRPr lang="ko-KR" altLang="en-US" sz="3200" b="1" spc="-300" dirty="0">
              <a:solidFill>
                <a:prstClr val="black"/>
              </a:solidFill>
            </a:endParaRPr>
          </a:p>
        </p:txBody>
      </p:sp>
      <p:pic>
        <p:nvPicPr>
          <p:cNvPr id="5" name="Picture 6" descr="Figur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98" y="1592263"/>
            <a:ext cx="11160186"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a:off x="1667452" y="4421390"/>
            <a:ext cx="8857096" cy="1107996"/>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itchFamily="18" charset="0"/>
                <a:ea typeface="新細明體"/>
                <a:cs typeface="新細明體"/>
              </a:defRPr>
            </a:lvl1pPr>
            <a:lvl2pPr marL="37931725" indent="-37474525" eaLnBrk="0" hangingPunct="0">
              <a:defRPr kumimoji="1" sz="2400">
                <a:solidFill>
                  <a:schemeClr val="tx1"/>
                </a:solidFill>
                <a:latin typeface="Times New Roman" pitchFamily="18" charset="0"/>
                <a:ea typeface="新細明體"/>
                <a:cs typeface="新細明體"/>
              </a:defRPr>
            </a:lvl2pPr>
            <a:lvl3pPr eaLnBrk="0" hangingPunct="0">
              <a:defRPr kumimoji="1" sz="2400">
                <a:solidFill>
                  <a:schemeClr val="tx1"/>
                </a:solidFill>
                <a:latin typeface="Times New Roman" pitchFamily="18" charset="0"/>
                <a:ea typeface="新細明體"/>
                <a:cs typeface="新細明體"/>
              </a:defRPr>
            </a:lvl3pPr>
            <a:lvl4pPr eaLnBrk="0" hangingPunct="0">
              <a:defRPr kumimoji="1" sz="2400">
                <a:solidFill>
                  <a:schemeClr val="tx1"/>
                </a:solidFill>
                <a:latin typeface="Times New Roman" pitchFamily="18" charset="0"/>
                <a:ea typeface="新細明體"/>
                <a:cs typeface="新細明體"/>
              </a:defRPr>
            </a:lvl4pPr>
            <a:lvl5pPr eaLnBrk="0" hangingPunct="0">
              <a:defRPr kumimoji="1" sz="2400">
                <a:solidFill>
                  <a:schemeClr val="tx1"/>
                </a:solidFill>
                <a:latin typeface="Times New Roman" pitchFamily="18" charset="0"/>
                <a:ea typeface="新細明體"/>
                <a:cs typeface="新細明體"/>
              </a:defRPr>
            </a:lvl5pPr>
            <a:lvl6pPr marL="457200" eaLnBrk="0" fontAlgn="base" hangingPunct="0">
              <a:spcBef>
                <a:spcPct val="0"/>
              </a:spcBef>
              <a:spcAft>
                <a:spcPct val="0"/>
              </a:spcAft>
              <a:defRPr kumimoji="1" sz="2400">
                <a:solidFill>
                  <a:schemeClr val="tx1"/>
                </a:solidFill>
                <a:latin typeface="Times New Roman" pitchFamily="18" charset="0"/>
                <a:ea typeface="新細明體"/>
                <a:cs typeface="新細明體"/>
              </a:defRPr>
            </a:lvl6pPr>
            <a:lvl7pPr marL="914400" eaLnBrk="0" fontAlgn="base" hangingPunct="0">
              <a:spcBef>
                <a:spcPct val="0"/>
              </a:spcBef>
              <a:spcAft>
                <a:spcPct val="0"/>
              </a:spcAft>
              <a:defRPr kumimoji="1" sz="2400">
                <a:solidFill>
                  <a:schemeClr val="tx1"/>
                </a:solidFill>
                <a:latin typeface="Times New Roman" pitchFamily="18" charset="0"/>
                <a:ea typeface="新細明體"/>
                <a:cs typeface="新細明體"/>
              </a:defRPr>
            </a:lvl7pPr>
            <a:lvl8pPr marL="1371600" eaLnBrk="0" fontAlgn="base" hangingPunct="0">
              <a:spcBef>
                <a:spcPct val="0"/>
              </a:spcBef>
              <a:spcAft>
                <a:spcPct val="0"/>
              </a:spcAft>
              <a:defRPr kumimoji="1" sz="2400">
                <a:solidFill>
                  <a:schemeClr val="tx1"/>
                </a:solidFill>
                <a:latin typeface="Times New Roman" pitchFamily="18" charset="0"/>
                <a:ea typeface="新細明體"/>
                <a:cs typeface="新細明體"/>
              </a:defRPr>
            </a:lvl8pPr>
            <a:lvl9pPr marL="1828800" eaLnBrk="0" fontAlgn="base" hangingPunct="0">
              <a:spcBef>
                <a:spcPct val="0"/>
              </a:spcBef>
              <a:spcAft>
                <a:spcPct val="0"/>
              </a:spcAft>
              <a:defRPr kumimoji="1" sz="2400">
                <a:solidFill>
                  <a:schemeClr val="tx1"/>
                </a:solidFill>
                <a:latin typeface="Times New Roman" pitchFamily="18" charset="0"/>
                <a:ea typeface="新細明體"/>
                <a:cs typeface="新細明體"/>
              </a:defRPr>
            </a:lvl9pPr>
          </a:lstStyle>
          <a:p>
            <a:pPr eaLnBrk="1" hangingPunct="1">
              <a:defRPr/>
            </a:pPr>
            <a:r>
              <a:rPr lang="en-US" altLang="zh-TW" sz="2200" dirty="0">
                <a:latin typeface="Consolas" panose="020B0609020204030204" pitchFamily="49" charset="0"/>
                <a:ea typeface="Hack" panose="020B0609030202020204" pitchFamily="49" charset="0"/>
                <a:cs typeface="Courier New" panose="02070309020205020404" pitchFamily="49" charset="0"/>
              </a:rPr>
              <a:t>// specify the function of a two's complement adder</a:t>
            </a:r>
          </a:p>
          <a:p>
            <a:pPr eaLnBrk="1" hangingPunct="1">
              <a:defRPr/>
            </a:pPr>
            <a:r>
              <a:rPr lang="en-US" altLang="zh-TW" sz="2200" dirty="0">
                <a:solidFill>
                  <a:srgbClr val="020296"/>
                </a:solidFill>
                <a:latin typeface="Consolas" panose="020B0609020204030204" pitchFamily="49" charset="0"/>
                <a:ea typeface="Hack" panose="020B0609030202020204" pitchFamily="49" charset="0"/>
                <a:cs typeface="Courier New" panose="02070309020205020404" pitchFamily="49" charset="0"/>
              </a:rPr>
              <a:t>    assign t = y ^ {4{</a:t>
            </a:r>
            <a:r>
              <a:rPr lang="en-US" altLang="zh-TW" sz="2200" dirty="0" err="1">
                <a:solidFill>
                  <a:srgbClr val="020296"/>
                </a:solidFill>
                <a:latin typeface="Consolas" panose="020B0609020204030204" pitchFamily="49" charset="0"/>
                <a:ea typeface="Hack" panose="020B0609030202020204" pitchFamily="49" charset="0"/>
                <a:cs typeface="Courier New" panose="02070309020205020404" pitchFamily="49" charset="0"/>
              </a:rPr>
              <a:t>c_in</a:t>
            </a:r>
            <a:r>
              <a:rPr lang="en-US" altLang="zh-TW" sz="2200" dirty="0">
                <a:solidFill>
                  <a:srgbClr val="020296"/>
                </a:solidFill>
                <a:latin typeface="Consolas" panose="020B0609020204030204" pitchFamily="49" charset="0"/>
                <a:ea typeface="Hack" panose="020B0609030202020204" pitchFamily="49" charset="0"/>
                <a:cs typeface="Courier New" panose="02070309020205020404" pitchFamily="49" charset="0"/>
              </a:rPr>
              <a:t>}}; </a:t>
            </a:r>
          </a:p>
          <a:p>
            <a:pPr eaLnBrk="1" hangingPunct="1">
              <a:defRPr/>
            </a:pPr>
            <a:r>
              <a:rPr lang="en-US" altLang="zh-TW" sz="2200" dirty="0">
                <a:solidFill>
                  <a:srgbClr val="020296"/>
                </a:solidFill>
                <a:latin typeface="Consolas" panose="020B0609020204030204" pitchFamily="49" charset="0"/>
                <a:ea typeface="Hack" panose="020B0609030202020204" pitchFamily="49" charset="0"/>
                <a:cs typeface="Courier New" panose="02070309020205020404" pitchFamily="49" charset="0"/>
              </a:rPr>
              <a:t>    assign {</a:t>
            </a:r>
            <a:r>
              <a:rPr lang="en-US" altLang="zh-TW" sz="2200" dirty="0" err="1">
                <a:solidFill>
                  <a:srgbClr val="020296"/>
                </a:solidFill>
                <a:latin typeface="Consolas" panose="020B0609020204030204" pitchFamily="49" charset="0"/>
                <a:ea typeface="Hack" panose="020B0609030202020204" pitchFamily="49" charset="0"/>
                <a:cs typeface="Courier New" panose="02070309020205020404" pitchFamily="49" charset="0"/>
              </a:rPr>
              <a:t>c_out</a:t>
            </a:r>
            <a:r>
              <a:rPr lang="en-US" altLang="zh-TW" sz="2200" dirty="0">
                <a:solidFill>
                  <a:srgbClr val="020296"/>
                </a:solidFill>
                <a:latin typeface="Consolas" panose="020B0609020204030204" pitchFamily="49" charset="0"/>
                <a:ea typeface="Hack" panose="020B0609030202020204" pitchFamily="49" charset="0"/>
                <a:cs typeface="Courier New" panose="02070309020205020404" pitchFamily="49" charset="0"/>
              </a:rPr>
              <a:t>, sum} = x + t + </a:t>
            </a:r>
            <a:r>
              <a:rPr lang="en-US" altLang="zh-TW" sz="2200" dirty="0" err="1">
                <a:solidFill>
                  <a:srgbClr val="020296"/>
                </a:solidFill>
                <a:latin typeface="Consolas" panose="020B0609020204030204" pitchFamily="49" charset="0"/>
                <a:ea typeface="Hack" panose="020B0609030202020204" pitchFamily="49" charset="0"/>
                <a:cs typeface="Courier New" panose="02070309020205020404" pitchFamily="49" charset="0"/>
              </a:rPr>
              <a:t>c_in</a:t>
            </a:r>
            <a:r>
              <a:rPr lang="en-US" altLang="zh-TW" sz="2200" dirty="0">
                <a:solidFill>
                  <a:srgbClr val="020296"/>
                </a:solidFill>
                <a:latin typeface="Consolas" panose="020B0609020204030204" pitchFamily="49" charset="0"/>
                <a:ea typeface="Hack" panose="020B0609030202020204" pitchFamily="49" charset="0"/>
                <a:cs typeface="Courier New" panose="02070309020205020404" pitchFamily="49" charset="0"/>
              </a:rPr>
              <a:t>;</a:t>
            </a:r>
          </a:p>
        </p:txBody>
      </p:sp>
    </p:spTree>
    <p:extLst>
      <p:ext uri="{BB962C8B-B14F-4D97-AF65-F5344CB8AC3E}">
        <p14:creationId xmlns:p14="http://schemas.microsoft.com/office/powerpoint/2010/main" val="3280944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714193" y="3094183"/>
            <a:ext cx="10264414" cy="2853017"/>
            <a:chOff x="177799" y="3357563"/>
            <a:chExt cx="11717338" cy="3256860"/>
          </a:xfrm>
        </p:grpSpPr>
        <p:pic>
          <p:nvPicPr>
            <p:cNvPr id="8" name="Picture 6" descr="Table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799" y="3357563"/>
              <a:ext cx="5370333" cy="325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484562"/>
              <a:ext cx="5951537" cy="2762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제목 3"/>
          <p:cNvSpPr>
            <a:spLocks noGrp="1"/>
          </p:cNvSpPr>
          <p:nvPr>
            <p:ph type="title"/>
          </p:nvPr>
        </p:nvSpPr>
        <p:spPr/>
        <p:txBody>
          <a:bodyPr>
            <a:normAutofit/>
          </a:bodyPr>
          <a:lstStyle/>
          <a:p>
            <a:r>
              <a:rPr lang="en-US" altLang="ko-KR" b="1" spc="-150" dirty="0"/>
              <a:t>Reduction Operators</a:t>
            </a:r>
            <a:endParaRPr lang="ko-KR" altLang="en-US" dirty="0"/>
          </a:p>
        </p:txBody>
      </p:sp>
      <p:sp>
        <p:nvSpPr>
          <p:cNvPr id="6" name="내용 개체 틀 5"/>
          <p:cNvSpPr>
            <a:spLocks noGrp="1"/>
          </p:cNvSpPr>
          <p:nvPr>
            <p:ph idx="1"/>
          </p:nvPr>
        </p:nvSpPr>
        <p:spPr/>
        <p:txBody>
          <a:bodyPr/>
          <a:lstStyle/>
          <a:p>
            <a:pPr marL="444500" indent="-444500"/>
            <a:r>
              <a:rPr lang="en-US" altLang="zh-TW" sz="2400" dirty="0">
                <a:latin typeface="Arial" panose="020B0604020202020204" pitchFamily="34" charset="0"/>
                <a:cs typeface="Arial" panose="020B0604020202020204" pitchFamily="34" charset="0"/>
              </a:rPr>
              <a:t>Perform only on one vector operand</a:t>
            </a:r>
          </a:p>
          <a:p>
            <a:pPr marL="720725" lvl="1" indent="-320675"/>
            <a:r>
              <a:rPr lang="en-US" altLang="zh-TW" sz="2000" dirty="0">
                <a:latin typeface="Arial" panose="020B0604020202020204" pitchFamily="34" charset="0"/>
                <a:cs typeface="Arial" panose="020B0604020202020204" pitchFamily="34" charset="0"/>
              </a:rPr>
              <a:t>Carry out a bit-wise operation</a:t>
            </a:r>
          </a:p>
          <a:p>
            <a:pPr marL="720725" lvl="1" indent="-320675"/>
            <a:r>
              <a:rPr lang="en-US" altLang="zh-TW" sz="2000" dirty="0">
                <a:latin typeface="Arial" panose="020B0604020202020204" pitchFamily="34" charset="0"/>
                <a:cs typeface="Arial" panose="020B0604020202020204" pitchFamily="34" charset="0"/>
              </a:rPr>
              <a:t>Yield a 1-bit result</a:t>
            </a:r>
          </a:p>
          <a:p>
            <a:pPr marL="720725" lvl="1" indent="-320675"/>
            <a:r>
              <a:rPr lang="en-US" altLang="zh-TW" sz="2000" dirty="0">
                <a:latin typeface="Arial" panose="020B0604020202020204" pitchFamily="34" charset="0"/>
                <a:cs typeface="Arial" panose="020B0604020202020204" pitchFamily="34" charset="0"/>
              </a:rPr>
              <a:t>Work bit by bit from right to left</a:t>
            </a:r>
          </a:p>
          <a:p>
            <a:endParaRPr lang="ko-KR" altLang="en-US" dirty="0"/>
          </a:p>
        </p:txBody>
      </p:sp>
    </p:spTree>
    <p:extLst>
      <p:ext uri="{BB962C8B-B14F-4D97-AF65-F5344CB8AC3E}">
        <p14:creationId xmlns:p14="http://schemas.microsoft.com/office/powerpoint/2010/main" val="43504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Hardware (MV Accelerator) Design</a:t>
            </a:r>
            <a:endParaRPr kumimoji="1" lang="ko-KR" altLang="en-US" dirty="0">
              <a:solidFill>
                <a:srgbClr val="FF0000"/>
              </a:solidFill>
            </a:endParaRPr>
          </a:p>
        </p:txBody>
      </p:sp>
      <p:sp>
        <p:nvSpPr>
          <p:cNvPr id="3" name="내용 개체 틀 2">
            <a:extLst>
              <a:ext uri="{FF2B5EF4-FFF2-40B4-BE49-F238E27FC236}">
                <a16:creationId xmlns:a16="http://schemas.microsoft.com/office/drawing/2014/main" id="{ECEF634A-C031-904A-9927-649A19BF9689}"/>
              </a:ext>
            </a:extLst>
          </p:cNvPr>
          <p:cNvSpPr>
            <a:spLocks noGrp="1"/>
          </p:cNvSpPr>
          <p:nvPr>
            <p:ph idx="1"/>
          </p:nvPr>
        </p:nvSpPr>
        <p:spPr>
          <a:xfrm>
            <a:off x="5194344" y="1825624"/>
            <a:ext cx="6159456" cy="4702175"/>
          </a:xfrm>
        </p:spPr>
        <p:txBody>
          <a:bodyPr>
            <a:normAutofit/>
          </a:bodyPr>
          <a:lstStyle/>
          <a:p>
            <a:r>
              <a:rPr kumimoji="1" lang="en" altLang="ko-KR" dirty="0"/>
              <a:t>It computes multiple row*vector multiplications in parallel</a:t>
            </a:r>
          </a:p>
          <a:p>
            <a:r>
              <a:rPr kumimoji="1" lang="en-US" altLang="ko-KR" dirty="0"/>
              <a:t>Each PE is in charge of multiplication of one row * vector</a:t>
            </a:r>
          </a:p>
          <a:p>
            <a:r>
              <a:rPr kumimoji="1" lang="en-US" altLang="ko-KR" dirty="0"/>
              <a:t>Each PE multiplies input pairs and accumulates the multiplication result with the existing result in the accumulator</a:t>
            </a:r>
          </a:p>
        </p:txBody>
      </p:sp>
      <p:sp>
        <p:nvSpPr>
          <p:cNvPr id="70" name="TextBox 69">
            <a:extLst>
              <a:ext uri="{FF2B5EF4-FFF2-40B4-BE49-F238E27FC236}">
                <a16:creationId xmlns:a16="http://schemas.microsoft.com/office/drawing/2014/main" id="{B571C23E-E039-A741-9E86-635443F3A796}"/>
              </a:ext>
            </a:extLst>
          </p:cNvPr>
          <p:cNvSpPr txBox="1"/>
          <p:nvPr/>
        </p:nvSpPr>
        <p:spPr>
          <a:xfrm>
            <a:off x="659732" y="1958499"/>
            <a:ext cx="4718177" cy="523220"/>
          </a:xfrm>
          <a:prstGeom prst="rect">
            <a:avLst/>
          </a:prstGeom>
          <a:noFill/>
        </p:spPr>
        <p:txBody>
          <a:bodyPr wrap="square" rtlCol="0">
            <a:spAutoFit/>
          </a:bodyPr>
          <a:lstStyle/>
          <a:p>
            <a:pPr algn="ctr"/>
            <a:r>
              <a:rPr lang="en-US" sz="2800" b="1" dirty="0">
                <a:latin typeface="Malgun Gothic" panose="020B0503020000020004" pitchFamily="34" charset="-127"/>
                <a:ea typeface="Malgun Gothic" panose="020B0503020000020004" pitchFamily="34" charset="-127"/>
              </a:rPr>
              <a:t>Baseline Accelerator</a:t>
            </a:r>
          </a:p>
        </p:txBody>
      </p:sp>
      <p:sp>
        <p:nvSpPr>
          <p:cNvPr id="72" name="직사각형 71">
            <a:extLst>
              <a:ext uri="{FF2B5EF4-FFF2-40B4-BE49-F238E27FC236}">
                <a16:creationId xmlns:a16="http://schemas.microsoft.com/office/drawing/2014/main" id="{C550C675-8C95-D94C-BC7D-FF2B479D3709}"/>
              </a:ext>
            </a:extLst>
          </p:cNvPr>
          <p:cNvSpPr/>
          <p:nvPr/>
        </p:nvSpPr>
        <p:spPr>
          <a:xfrm>
            <a:off x="1647355" y="2762991"/>
            <a:ext cx="3229445" cy="736507"/>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3600" dirty="0" err="1">
                <a:solidFill>
                  <a:schemeClr val="tx1"/>
                </a:solidFill>
                <a:latin typeface="Tahoma" panose="020B0604030504040204" pitchFamily="34" charset="0"/>
                <a:ea typeface="Tahoma" panose="020B0604030504040204" pitchFamily="34" charset="0"/>
                <a:cs typeface="Tahoma" panose="020B0604030504040204" pitchFamily="34" charset="0"/>
              </a:rPr>
              <a:t>Vec</a:t>
            </a:r>
            <a:endParaRPr lang="ko-KR" altLang="en-US" sz="3600" dirty="0">
              <a:solidFill>
                <a:schemeClr val="tx1"/>
              </a:solidFill>
              <a:latin typeface="Tahoma" panose="020B0604030504040204" pitchFamily="34" charset="0"/>
              <a:cs typeface="Tahoma" panose="020B0604030504040204" pitchFamily="34" charset="0"/>
            </a:endParaRPr>
          </a:p>
        </p:txBody>
      </p:sp>
      <p:sp>
        <p:nvSpPr>
          <p:cNvPr id="73" name="직사각형 72">
            <a:extLst>
              <a:ext uri="{FF2B5EF4-FFF2-40B4-BE49-F238E27FC236}">
                <a16:creationId xmlns:a16="http://schemas.microsoft.com/office/drawing/2014/main" id="{A7356CF7-08C6-984F-86CF-FBB38CBE19CD}"/>
              </a:ext>
            </a:extLst>
          </p:cNvPr>
          <p:cNvSpPr/>
          <p:nvPr/>
        </p:nvSpPr>
        <p:spPr>
          <a:xfrm>
            <a:off x="858821" y="3640320"/>
            <a:ext cx="2160000" cy="21600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ko-KR" sz="3600" dirty="0">
              <a:solidFill>
                <a:schemeClr val="tx1"/>
              </a:solidFill>
              <a:latin typeface="Tahoma" panose="020B0604030504040204" pitchFamily="34" charset="0"/>
              <a:cs typeface="Tahoma" panose="020B0604030504040204" pitchFamily="34" charset="0"/>
            </a:endParaRPr>
          </a:p>
          <a:p>
            <a:pPr algn="ctr"/>
            <a:endParaRPr lang="en-US" altLang="ko-KR" sz="3600" dirty="0">
              <a:solidFill>
                <a:schemeClr val="tx1"/>
              </a:solidFill>
              <a:latin typeface="Tahoma" panose="020B0604030504040204" pitchFamily="34" charset="0"/>
              <a:cs typeface="Tahoma" panose="020B0604030504040204" pitchFamily="34" charset="0"/>
            </a:endParaRPr>
          </a:p>
          <a:p>
            <a:pPr lvl="1" algn="r"/>
            <a:r>
              <a:rPr lang="en-US" altLang="ko-KR" sz="3600" dirty="0">
                <a:solidFill>
                  <a:schemeClr val="tx1"/>
                </a:solidFill>
                <a:latin typeface="Tahoma" panose="020B0604030504040204" pitchFamily="34" charset="0"/>
                <a:cs typeface="Tahoma" panose="020B0604030504040204" pitchFamily="34" charset="0"/>
              </a:rPr>
              <a:t>Matrix</a:t>
            </a:r>
            <a:endParaRPr lang="ko-KR" altLang="en-US" sz="3600" dirty="0">
              <a:solidFill>
                <a:schemeClr val="tx1"/>
              </a:solidFill>
              <a:latin typeface="Tahoma" panose="020B0604030504040204" pitchFamily="34" charset="0"/>
              <a:cs typeface="Tahoma" panose="020B0604030504040204" pitchFamily="34" charset="0"/>
            </a:endParaRPr>
          </a:p>
        </p:txBody>
      </p:sp>
      <p:sp>
        <p:nvSpPr>
          <p:cNvPr id="74" name="직사각형 73">
            <a:extLst>
              <a:ext uri="{FF2B5EF4-FFF2-40B4-BE49-F238E27FC236}">
                <a16:creationId xmlns:a16="http://schemas.microsoft.com/office/drawing/2014/main" id="{02F08D3C-1318-484F-A254-F4DDEA0F0D8F}"/>
              </a:ext>
            </a:extLst>
          </p:cNvPr>
          <p:cNvSpPr/>
          <p:nvPr/>
        </p:nvSpPr>
        <p:spPr>
          <a:xfrm>
            <a:off x="1647355" y="2758601"/>
            <a:ext cx="3229445" cy="74089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3200" dirty="0">
                <a:solidFill>
                  <a:schemeClr val="tx1"/>
                </a:solidFill>
                <a:latin typeface="Tahoma" panose="020B0604030504040204" pitchFamily="34" charset="0"/>
                <a:ea typeface="Tahoma" panose="020B0604030504040204" pitchFamily="34" charset="0"/>
                <a:cs typeface="Tahoma" panose="020B0604030504040204" pitchFamily="34" charset="0"/>
              </a:rPr>
              <a:t>X</a:t>
            </a:r>
            <a:r>
              <a:rPr lang="en-US" altLang="ko-KR" sz="3200" dirty="0">
                <a:solidFill>
                  <a:srgbClr val="FF0000"/>
                </a:solidFill>
                <a:latin typeface="Tahoma" panose="020B0604030504040204" pitchFamily="34" charset="0"/>
                <a:ea typeface="Tahoma" panose="020B0604030504040204" pitchFamily="34" charset="0"/>
                <a:cs typeface="Tahoma" panose="020B0604030504040204" pitchFamily="34" charset="0"/>
              </a:rPr>
              <a:t>0</a:t>
            </a:r>
            <a:r>
              <a:rPr lang="en-US" altLang="ko-KR" sz="3200" dirty="0">
                <a:solidFill>
                  <a:schemeClr val="tx1"/>
                </a:solidFill>
                <a:latin typeface="Tahoma" panose="020B0604030504040204" pitchFamily="34" charset="0"/>
                <a:ea typeface="Tahoma" panose="020B0604030504040204" pitchFamily="34" charset="0"/>
                <a:cs typeface="Tahoma" panose="020B0604030504040204" pitchFamily="34" charset="0"/>
              </a:rPr>
              <a:t>XX</a:t>
            </a:r>
            <a:r>
              <a:rPr lang="en-US" altLang="ko-KR" sz="3200" dirty="0">
                <a:solidFill>
                  <a:srgbClr val="FF0000"/>
                </a:solidFill>
                <a:latin typeface="Tahoma" panose="020B0604030504040204" pitchFamily="34" charset="0"/>
                <a:ea typeface="Tahoma" panose="020B0604030504040204" pitchFamily="34" charset="0"/>
                <a:cs typeface="Tahoma" panose="020B0604030504040204" pitchFamily="34" charset="0"/>
              </a:rPr>
              <a:t>0</a:t>
            </a:r>
            <a:r>
              <a:rPr lang="en-US" altLang="ko-KR" sz="3200" dirty="0">
                <a:solidFill>
                  <a:schemeClr val="tx1"/>
                </a:solidFill>
                <a:latin typeface="Tahoma" panose="020B0604030504040204" pitchFamily="34" charset="0"/>
                <a:ea typeface="Tahoma" panose="020B0604030504040204" pitchFamily="34" charset="0"/>
                <a:cs typeface="Tahoma" panose="020B0604030504040204" pitchFamily="34" charset="0"/>
              </a:rPr>
              <a:t>X0X</a:t>
            </a:r>
            <a:endParaRPr lang="ko-KR" altLang="en-US" sz="3200" dirty="0">
              <a:solidFill>
                <a:schemeClr val="tx1"/>
              </a:solidFill>
              <a:latin typeface="Tahoma" panose="020B0604030504040204" pitchFamily="34" charset="0"/>
              <a:cs typeface="Tahoma" panose="020B0604030504040204" pitchFamily="34" charset="0"/>
            </a:endParaRPr>
          </a:p>
        </p:txBody>
      </p:sp>
      <p:sp>
        <p:nvSpPr>
          <p:cNvPr id="75" name="직사각형 74">
            <a:extLst>
              <a:ext uri="{FF2B5EF4-FFF2-40B4-BE49-F238E27FC236}">
                <a16:creationId xmlns:a16="http://schemas.microsoft.com/office/drawing/2014/main" id="{C1C5C52A-7A14-B846-8A59-2C984219E3EC}"/>
              </a:ext>
            </a:extLst>
          </p:cNvPr>
          <p:cNvSpPr/>
          <p:nvPr/>
        </p:nvSpPr>
        <p:spPr>
          <a:xfrm>
            <a:off x="3718330" y="3630148"/>
            <a:ext cx="1080000" cy="1080000"/>
          </a:xfrm>
          <a:prstGeom prst="rect">
            <a:avLst/>
          </a:prstGeom>
          <a:solidFill>
            <a:schemeClr val="bg2">
              <a:lumMod val="9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Tahoma" panose="020B0604030504040204" pitchFamily="34" charset="0"/>
                <a:cs typeface="Tahoma" panose="020B0604030504040204" pitchFamily="34" charset="0"/>
              </a:rPr>
              <a:t>PE0</a:t>
            </a:r>
            <a:endParaRPr lang="ko-KR" altLang="en-US" sz="3200" dirty="0">
              <a:solidFill>
                <a:schemeClr val="tx1"/>
              </a:solidFill>
              <a:latin typeface="Tahoma" panose="020B0604030504040204" pitchFamily="34" charset="0"/>
              <a:cs typeface="Tahoma" panose="020B0604030504040204" pitchFamily="34" charset="0"/>
            </a:endParaRPr>
          </a:p>
        </p:txBody>
      </p:sp>
      <p:sp>
        <p:nvSpPr>
          <p:cNvPr id="76" name="직사각형 75">
            <a:extLst>
              <a:ext uri="{FF2B5EF4-FFF2-40B4-BE49-F238E27FC236}">
                <a16:creationId xmlns:a16="http://schemas.microsoft.com/office/drawing/2014/main" id="{39367430-B7E0-B740-87CE-4C9691C04CC8}"/>
              </a:ext>
            </a:extLst>
          </p:cNvPr>
          <p:cNvSpPr/>
          <p:nvPr/>
        </p:nvSpPr>
        <p:spPr>
          <a:xfrm>
            <a:off x="3718330" y="4840798"/>
            <a:ext cx="1080000" cy="1080000"/>
          </a:xfrm>
          <a:prstGeom prst="rect">
            <a:avLst/>
          </a:prstGeom>
          <a:solidFill>
            <a:schemeClr val="bg2">
              <a:lumMod val="9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Tahoma" panose="020B0604030504040204" pitchFamily="34" charset="0"/>
                <a:cs typeface="Tahoma" panose="020B0604030504040204" pitchFamily="34" charset="0"/>
              </a:rPr>
              <a:t>PE1</a:t>
            </a:r>
            <a:endParaRPr lang="ko-KR" altLang="en-US" sz="3200" dirty="0">
              <a:solidFill>
                <a:schemeClr val="tx1"/>
              </a:solidFill>
              <a:latin typeface="Tahoma" panose="020B0604030504040204" pitchFamily="34" charset="0"/>
              <a:cs typeface="Tahoma" panose="020B0604030504040204" pitchFamily="34" charset="0"/>
            </a:endParaRPr>
          </a:p>
        </p:txBody>
      </p:sp>
      <p:sp>
        <p:nvSpPr>
          <p:cNvPr id="77" name="직사각형 76">
            <a:extLst>
              <a:ext uri="{FF2B5EF4-FFF2-40B4-BE49-F238E27FC236}">
                <a16:creationId xmlns:a16="http://schemas.microsoft.com/office/drawing/2014/main" id="{EF437EFB-27D3-0948-98C4-7EE0A5C9DF04}"/>
              </a:ext>
            </a:extLst>
          </p:cNvPr>
          <p:cNvSpPr/>
          <p:nvPr/>
        </p:nvSpPr>
        <p:spPr>
          <a:xfrm>
            <a:off x="864431" y="3640320"/>
            <a:ext cx="2160000" cy="216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3200" dirty="0">
                <a:solidFill>
                  <a:schemeClr val="tx1"/>
                </a:solidFill>
                <a:latin typeface="Tahoma" panose="020B0604030504040204" pitchFamily="34" charset="0"/>
                <a:cs typeface="Tahoma" panose="020B0604030504040204" pitchFamily="34" charset="0"/>
              </a:rPr>
              <a:t>X0XX0XX</a:t>
            </a:r>
          </a:p>
          <a:p>
            <a:r>
              <a:rPr lang="en-US" altLang="ko-KR" sz="3200" dirty="0">
                <a:solidFill>
                  <a:schemeClr val="tx1"/>
                </a:solidFill>
                <a:latin typeface="Tahoma" panose="020B0604030504040204" pitchFamily="34" charset="0"/>
                <a:cs typeface="Tahoma" panose="020B0604030504040204" pitchFamily="34" charset="0"/>
              </a:rPr>
              <a:t>0X00X0X</a:t>
            </a:r>
            <a:endParaRPr lang="ko-KR" altLang="en-US" sz="3200" dirty="0">
              <a:solidFill>
                <a:schemeClr val="tx1"/>
              </a:solidFill>
              <a:latin typeface="Tahoma" panose="020B0604030504040204" pitchFamily="34" charset="0"/>
              <a:cs typeface="Tahoma" panose="020B0604030504040204" pitchFamily="34" charset="0"/>
            </a:endParaRPr>
          </a:p>
        </p:txBody>
      </p:sp>
      <p:cxnSp>
        <p:nvCxnSpPr>
          <p:cNvPr id="79" name="직선 화살표 연결선 78">
            <a:extLst>
              <a:ext uri="{FF2B5EF4-FFF2-40B4-BE49-F238E27FC236}">
                <a16:creationId xmlns:a16="http://schemas.microsoft.com/office/drawing/2014/main" id="{D0D8785E-66D9-BF4C-8882-954BCEA661E3}"/>
              </a:ext>
            </a:extLst>
          </p:cNvPr>
          <p:cNvCxnSpPr/>
          <p:nvPr/>
        </p:nvCxnSpPr>
        <p:spPr>
          <a:xfrm>
            <a:off x="3152305" y="5480698"/>
            <a:ext cx="54000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C90D0B75-2B9D-3644-9F7B-B6D7D6D003E7}"/>
              </a:ext>
            </a:extLst>
          </p:cNvPr>
          <p:cNvCxnSpPr/>
          <p:nvPr/>
        </p:nvCxnSpPr>
        <p:spPr>
          <a:xfrm>
            <a:off x="3152305" y="4260148"/>
            <a:ext cx="54000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6D3E1394-A49E-2B40-8A4C-192591B4F285}"/>
              </a:ext>
            </a:extLst>
          </p:cNvPr>
          <p:cNvCxnSpPr/>
          <p:nvPr/>
        </p:nvCxnSpPr>
        <p:spPr>
          <a:xfrm>
            <a:off x="2612305" y="3938970"/>
            <a:ext cx="108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5C4C8E6B-5C0C-BE45-8C51-EE69FD39AB0C}"/>
              </a:ext>
            </a:extLst>
          </p:cNvPr>
          <p:cNvCxnSpPr/>
          <p:nvPr/>
        </p:nvCxnSpPr>
        <p:spPr>
          <a:xfrm>
            <a:off x="2864695" y="5119918"/>
            <a:ext cx="828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연결선 66">
            <a:extLst>
              <a:ext uri="{FF2B5EF4-FFF2-40B4-BE49-F238E27FC236}">
                <a16:creationId xmlns:a16="http://schemas.microsoft.com/office/drawing/2014/main" id="{CFFF933F-ECE6-294F-9498-7DE4795A41AC}"/>
              </a:ext>
            </a:extLst>
          </p:cNvPr>
          <p:cNvCxnSpPr/>
          <p:nvPr/>
        </p:nvCxnSpPr>
        <p:spPr>
          <a:xfrm>
            <a:off x="2872046" y="4433220"/>
            <a:ext cx="0" cy="720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직선 연결선 67">
            <a:extLst>
              <a:ext uri="{FF2B5EF4-FFF2-40B4-BE49-F238E27FC236}">
                <a16:creationId xmlns:a16="http://schemas.microsoft.com/office/drawing/2014/main" id="{F10219C1-DBD7-AD4D-907F-98872C0ECB5A}"/>
              </a:ext>
            </a:extLst>
          </p:cNvPr>
          <p:cNvCxnSpPr/>
          <p:nvPr/>
        </p:nvCxnSpPr>
        <p:spPr>
          <a:xfrm rot="5400000">
            <a:off x="2757476" y="4344760"/>
            <a:ext cx="0" cy="252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50">
            <a:extLst>
              <a:ext uri="{FF2B5EF4-FFF2-40B4-BE49-F238E27FC236}">
                <a16:creationId xmlns:a16="http://schemas.microsoft.com/office/drawing/2014/main" id="{3FA5586A-A4DD-1149-A122-BECB42B3A918}"/>
              </a:ext>
            </a:extLst>
          </p:cNvPr>
          <p:cNvCxnSpPr/>
          <p:nvPr/>
        </p:nvCxnSpPr>
        <p:spPr>
          <a:xfrm>
            <a:off x="3152305" y="3370576"/>
            <a:ext cx="0" cy="21420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직선 연결선 55">
            <a:extLst>
              <a:ext uri="{FF2B5EF4-FFF2-40B4-BE49-F238E27FC236}">
                <a16:creationId xmlns:a16="http://schemas.microsoft.com/office/drawing/2014/main" id="{40518065-6E60-C347-B873-CACE36FE65C8}"/>
              </a:ext>
            </a:extLst>
          </p:cNvPr>
          <p:cNvCxnSpPr/>
          <p:nvPr/>
        </p:nvCxnSpPr>
        <p:spPr>
          <a:xfrm>
            <a:off x="1885934" y="3238450"/>
            <a:ext cx="0" cy="1800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직선 연결선 57">
            <a:extLst>
              <a:ext uri="{FF2B5EF4-FFF2-40B4-BE49-F238E27FC236}">
                <a16:creationId xmlns:a16="http://schemas.microsoft.com/office/drawing/2014/main" id="{0CA4911B-EE6A-4946-ACC6-CF0C5B1E86C8}"/>
              </a:ext>
            </a:extLst>
          </p:cNvPr>
          <p:cNvCxnSpPr/>
          <p:nvPr/>
        </p:nvCxnSpPr>
        <p:spPr>
          <a:xfrm rot="5400000">
            <a:off x="2528080" y="2735056"/>
            <a:ext cx="0" cy="13320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276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1690832" y="5136496"/>
            <a:ext cx="8810337" cy="1200329"/>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itchFamily="18" charset="0"/>
                <a:ea typeface="新細明體"/>
                <a:cs typeface="新細明體"/>
              </a:defRPr>
            </a:lvl1pPr>
            <a:lvl2pPr marL="37931725" indent="-37474525" eaLnBrk="0" hangingPunct="0">
              <a:defRPr kumimoji="1" sz="2400">
                <a:solidFill>
                  <a:schemeClr val="tx1"/>
                </a:solidFill>
                <a:latin typeface="Times New Roman" pitchFamily="18" charset="0"/>
                <a:ea typeface="新細明體"/>
                <a:cs typeface="新細明體"/>
              </a:defRPr>
            </a:lvl2pPr>
            <a:lvl3pPr eaLnBrk="0" hangingPunct="0">
              <a:defRPr kumimoji="1" sz="2400">
                <a:solidFill>
                  <a:schemeClr val="tx1"/>
                </a:solidFill>
                <a:latin typeface="Times New Roman" pitchFamily="18" charset="0"/>
                <a:ea typeface="新細明體"/>
                <a:cs typeface="新細明體"/>
              </a:defRPr>
            </a:lvl3pPr>
            <a:lvl4pPr eaLnBrk="0" hangingPunct="0">
              <a:defRPr kumimoji="1" sz="2400">
                <a:solidFill>
                  <a:schemeClr val="tx1"/>
                </a:solidFill>
                <a:latin typeface="Times New Roman" pitchFamily="18" charset="0"/>
                <a:ea typeface="新細明體"/>
                <a:cs typeface="新細明體"/>
              </a:defRPr>
            </a:lvl4pPr>
            <a:lvl5pPr eaLnBrk="0" hangingPunct="0">
              <a:defRPr kumimoji="1" sz="2400">
                <a:solidFill>
                  <a:schemeClr val="tx1"/>
                </a:solidFill>
                <a:latin typeface="Times New Roman" pitchFamily="18" charset="0"/>
                <a:ea typeface="新細明體"/>
                <a:cs typeface="新細明體"/>
              </a:defRPr>
            </a:lvl5pPr>
            <a:lvl6pPr marL="457200" eaLnBrk="0" fontAlgn="base" hangingPunct="0">
              <a:spcBef>
                <a:spcPct val="0"/>
              </a:spcBef>
              <a:spcAft>
                <a:spcPct val="0"/>
              </a:spcAft>
              <a:defRPr kumimoji="1" sz="2400">
                <a:solidFill>
                  <a:schemeClr val="tx1"/>
                </a:solidFill>
                <a:latin typeface="Times New Roman" pitchFamily="18" charset="0"/>
                <a:ea typeface="新細明體"/>
                <a:cs typeface="新細明體"/>
              </a:defRPr>
            </a:lvl6pPr>
            <a:lvl7pPr marL="914400" eaLnBrk="0" fontAlgn="base" hangingPunct="0">
              <a:spcBef>
                <a:spcPct val="0"/>
              </a:spcBef>
              <a:spcAft>
                <a:spcPct val="0"/>
              </a:spcAft>
              <a:defRPr kumimoji="1" sz="2400">
                <a:solidFill>
                  <a:schemeClr val="tx1"/>
                </a:solidFill>
                <a:latin typeface="Times New Roman" pitchFamily="18" charset="0"/>
                <a:ea typeface="新細明體"/>
                <a:cs typeface="新細明體"/>
              </a:defRPr>
            </a:lvl7pPr>
            <a:lvl8pPr marL="1371600" eaLnBrk="0" fontAlgn="base" hangingPunct="0">
              <a:spcBef>
                <a:spcPct val="0"/>
              </a:spcBef>
              <a:spcAft>
                <a:spcPct val="0"/>
              </a:spcAft>
              <a:defRPr kumimoji="1" sz="2400">
                <a:solidFill>
                  <a:schemeClr val="tx1"/>
                </a:solidFill>
                <a:latin typeface="Times New Roman" pitchFamily="18" charset="0"/>
                <a:ea typeface="新細明體"/>
                <a:cs typeface="新細明體"/>
              </a:defRPr>
            </a:lvl8pPr>
            <a:lvl9pPr marL="1828800" eaLnBrk="0" fontAlgn="base" hangingPunct="0">
              <a:spcBef>
                <a:spcPct val="0"/>
              </a:spcBef>
              <a:spcAft>
                <a:spcPct val="0"/>
              </a:spcAft>
              <a:defRPr kumimoji="1" sz="2400">
                <a:solidFill>
                  <a:schemeClr val="tx1"/>
                </a:solidFill>
                <a:latin typeface="Times New Roman" pitchFamily="18" charset="0"/>
                <a:ea typeface="新細明體"/>
                <a:cs typeface="新細明體"/>
              </a:defRPr>
            </a:lvl9pPr>
          </a:lstStyle>
          <a:p>
            <a:pPr eaLnBrk="1" hangingPunct="1">
              <a:defRPr/>
            </a:pPr>
            <a:r>
              <a:rPr lang="en-US" altLang="zh-TW" dirty="0">
                <a:latin typeface="Consolas" panose="020B0609020204030204" pitchFamily="49" charset="0"/>
                <a:ea typeface="Hack" panose="020B0609030202020204" pitchFamily="49" charset="0"/>
                <a:cs typeface="Courier New" panose="02070309020205020404" pitchFamily="49" charset="0"/>
              </a:rPr>
              <a:t>// dataflow modeling using reduction operator</a:t>
            </a:r>
          </a:p>
          <a:p>
            <a:pPr eaLnBrk="1" hangingPunct="1">
              <a:defRPr/>
            </a:pPr>
            <a:r>
              <a:rPr lang="en-US" altLang="zh-TW" dirty="0">
                <a:latin typeface="Consolas" panose="020B0609020204030204" pitchFamily="49" charset="0"/>
                <a:ea typeface="Hack" panose="020B0609030202020204" pitchFamily="49" charset="0"/>
                <a:cs typeface="Courier New" panose="02070309020205020404" pitchFamily="49" charset="0"/>
              </a:rPr>
              <a:t>assign ep = ^x;    </a:t>
            </a:r>
            <a:r>
              <a:rPr lang="en-US" altLang="zh-TW" dirty="0">
                <a:solidFill>
                  <a:srgbClr val="020296"/>
                </a:solidFill>
                <a:latin typeface="Consolas" panose="020B0609020204030204" pitchFamily="49" charset="0"/>
                <a:ea typeface="Hack" panose="020B0609030202020204" pitchFamily="49" charset="0"/>
                <a:cs typeface="Courier New" panose="02070309020205020404" pitchFamily="49" charset="0"/>
              </a:rPr>
              <a:t>// even parity generator</a:t>
            </a:r>
          </a:p>
          <a:p>
            <a:pPr eaLnBrk="1" hangingPunct="1">
              <a:defRPr/>
            </a:pPr>
            <a:r>
              <a:rPr lang="en-US" altLang="zh-TW" dirty="0">
                <a:latin typeface="Consolas" panose="020B0609020204030204" pitchFamily="49" charset="0"/>
                <a:ea typeface="Hack" panose="020B0609030202020204" pitchFamily="49" charset="0"/>
                <a:cs typeface="Courier New" panose="02070309020205020404" pitchFamily="49" charset="0"/>
              </a:rPr>
              <a:t>assign op = ~ep;  </a:t>
            </a:r>
            <a:r>
              <a:rPr lang="en-US" altLang="zh-TW" dirty="0">
                <a:solidFill>
                  <a:srgbClr val="020296"/>
                </a:solidFill>
                <a:latin typeface="Consolas" panose="020B0609020204030204" pitchFamily="49" charset="0"/>
                <a:ea typeface="Hack" panose="020B0609030202020204" pitchFamily="49" charset="0"/>
                <a:cs typeface="Courier New" panose="02070309020205020404" pitchFamily="49" charset="0"/>
              </a:rPr>
              <a:t>// odd parity generator</a:t>
            </a:r>
          </a:p>
        </p:txBody>
      </p:sp>
      <p:pic>
        <p:nvPicPr>
          <p:cNvPr id="7" name="Picture 6" descr="Figur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157" y="1244600"/>
            <a:ext cx="8675687" cy="374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p:cNvSpPr>
            <a:spLocks noGrp="1"/>
          </p:cNvSpPr>
          <p:nvPr>
            <p:ph type="title"/>
          </p:nvPr>
        </p:nvSpPr>
        <p:spPr>
          <a:xfrm>
            <a:off x="338400" y="327600"/>
            <a:ext cx="7595636" cy="766800"/>
          </a:xfrm>
        </p:spPr>
        <p:txBody>
          <a:bodyPr>
            <a:noAutofit/>
          </a:bodyPr>
          <a:lstStyle/>
          <a:p>
            <a:r>
              <a:rPr lang="en-US" altLang="zh-TW" sz="3600" b="1" spc="-150" dirty="0"/>
              <a:t>An Example: A 9-Bit Parity Generator</a:t>
            </a:r>
            <a:endParaRPr lang="ko-KR" altLang="en-US" sz="3600" spc="-150" dirty="0"/>
          </a:p>
        </p:txBody>
      </p:sp>
    </p:spTree>
    <p:extLst>
      <p:ext uri="{BB962C8B-B14F-4D97-AF65-F5344CB8AC3E}">
        <p14:creationId xmlns:p14="http://schemas.microsoft.com/office/powerpoint/2010/main" val="2556156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Figure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907" y="1273175"/>
            <a:ext cx="3278187" cy="405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
          <p:cNvSpPr txBox="1">
            <a:spLocks noChangeArrowheads="1"/>
          </p:cNvSpPr>
          <p:nvPr/>
        </p:nvSpPr>
        <p:spPr bwMode="auto">
          <a:xfrm>
            <a:off x="2209800" y="5324017"/>
            <a:ext cx="7772400" cy="1196975"/>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itchFamily="18" charset="0"/>
                <a:ea typeface="新細明體"/>
                <a:cs typeface="新細明體"/>
              </a:defRPr>
            </a:lvl1pPr>
            <a:lvl2pPr marL="37931725" indent="-37474525" eaLnBrk="0" hangingPunct="0">
              <a:defRPr kumimoji="1" sz="2400">
                <a:solidFill>
                  <a:schemeClr val="tx1"/>
                </a:solidFill>
                <a:latin typeface="Times New Roman" pitchFamily="18" charset="0"/>
                <a:ea typeface="新細明體"/>
                <a:cs typeface="新細明體"/>
              </a:defRPr>
            </a:lvl2pPr>
            <a:lvl3pPr eaLnBrk="0" hangingPunct="0">
              <a:defRPr kumimoji="1" sz="2400">
                <a:solidFill>
                  <a:schemeClr val="tx1"/>
                </a:solidFill>
                <a:latin typeface="Times New Roman" pitchFamily="18" charset="0"/>
                <a:ea typeface="新細明體"/>
                <a:cs typeface="新細明體"/>
              </a:defRPr>
            </a:lvl3pPr>
            <a:lvl4pPr eaLnBrk="0" hangingPunct="0">
              <a:defRPr kumimoji="1" sz="2400">
                <a:solidFill>
                  <a:schemeClr val="tx1"/>
                </a:solidFill>
                <a:latin typeface="Times New Roman" pitchFamily="18" charset="0"/>
                <a:ea typeface="新細明體"/>
                <a:cs typeface="新細明體"/>
              </a:defRPr>
            </a:lvl4pPr>
            <a:lvl5pPr eaLnBrk="0" hangingPunct="0">
              <a:defRPr kumimoji="1" sz="2400">
                <a:solidFill>
                  <a:schemeClr val="tx1"/>
                </a:solidFill>
                <a:latin typeface="Times New Roman" pitchFamily="18" charset="0"/>
                <a:ea typeface="新細明體"/>
                <a:cs typeface="新細明體"/>
              </a:defRPr>
            </a:lvl5pPr>
            <a:lvl6pPr marL="457200" eaLnBrk="0" fontAlgn="base" hangingPunct="0">
              <a:spcBef>
                <a:spcPct val="0"/>
              </a:spcBef>
              <a:spcAft>
                <a:spcPct val="0"/>
              </a:spcAft>
              <a:defRPr kumimoji="1" sz="2400">
                <a:solidFill>
                  <a:schemeClr val="tx1"/>
                </a:solidFill>
                <a:latin typeface="Times New Roman" pitchFamily="18" charset="0"/>
                <a:ea typeface="新細明體"/>
                <a:cs typeface="新細明體"/>
              </a:defRPr>
            </a:lvl6pPr>
            <a:lvl7pPr marL="914400" eaLnBrk="0" fontAlgn="base" hangingPunct="0">
              <a:spcBef>
                <a:spcPct val="0"/>
              </a:spcBef>
              <a:spcAft>
                <a:spcPct val="0"/>
              </a:spcAft>
              <a:defRPr kumimoji="1" sz="2400">
                <a:solidFill>
                  <a:schemeClr val="tx1"/>
                </a:solidFill>
                <a:latin typeface="Times New Roman" pitchFamily="18" charset="0"/>
                <a:ea typeface="新細明體"/>
                <a:cs typeface="新細明體"/>
              </a:defRPr>
            </a:lvl7pPr>
            <a:lvl8pPr marL="1371600" eaLnBrk="0" fontAlgn="base" hangingPunct="0">
              <a:spcBef>
                <a:spcPct val="0"/>
              </a:spcBef>
              <a:spcAft>
                <a:spcPct val="0"/>
              </a:spcAft>
              <a:defRPr kumimoji="1" sz="2400">
                <a:solidFill>
                  <a:schemeClr val="tx1"/>
                </a:solidFill>
                <a:latin typeface="Times New Roman" pitchFamily="18" charset="0"/>
                <a:ea typeface="新細明體"/>
                <a:cs typeface="新細明體"/>
              </a:defRPr>
            </a:lvl8pPr>
            <a:lvl9pPr marL="1828800" eaLnBrk="0" fontAlgn="base" hangingPunct="0">
              <a:spcBef>
                <a:spcPct val="0"/>
              </a:spcBef>
              <a:spcAft>
                <a:spcPct val="0"/>
              </a:spcAft>
              <a:defRPr kumimoji="1" sz="2400">
                <a:solidFill>
                  <a:schemeClr val="tx1"/>
                </a:solidFill>
                <a:latin typeface="Times New Roman" pitchFamily="18" charset="0"/>
                <a:ea typeface="新細明體"/>
                <a:cs typeface="新細明體"/>
              </a:defRPr>
            </a:lvl9pPr>
          </a:lstStyle>
          <a:p>
            <a:pPr eaLnBrk="1" hangingPunct="1">
              <a:defRPr/>
            </a:pPr>
            <a:r>
              <a:rPr lang="en-US" altLang="zh-TW" dirty="0">
                <a:latin typeface="Consolas" panose="020B0609020204030204" pitchFamily="49" charset="0"/>
                <a:ea typeface="Hack" panose="020B0609030202020204" pitchFamily="49" charset="0"/>
                <a:cs typeface="Courier New" panose="02070309020205020404" pitchFamily="49" charset="0"/>
              </a:rPr>
              <a:t>// dataflow modeling</a:t>
            </a:r>
          </a:p>
          <a:p>
            <a:pPr eaLnBrk="1" hangingPunct="1">
              <a:defRPr/>
            </a:pPr>
            <a:r>
              <a:rPr lang="en-US" altLang="zh-TW" dirty="0">
                <a:latin typeface="Consolas" panose="020B0609020204030204" pitchFamily="49" charset="0"/>
                <a:ea typeface="Hack" panose="020B0609030202020204" pitchFamily="49" charset="0"/>
                <a:cs typeface="Courier New" panose="02070309020205020404" pitchFamily="49" charset="0"/>
              </a:rPr>
              <a:t>   assign zero = ~(|x);  </a:t>
            </a:r>
            <a:r>
              <a:rPr lang="en-US" altLang="zh-TW" dirty="0">
                <a:solidFill>
                  <a:srgbClr val="020296"/>
                </a:solidFill>
                <a:latin typeface="Consolas" panose="020B0609020204030204" pitchFamily="49" charset="0"/>
                <a:ea typeface="Hack" panose="020B0609030202020204" pitchFamily="49" charset="0"/>
                <a:cs typeface="Courier New" panose="02070309020205020404" pitchFamily="49" charset="0"/>
              </a:rPr>
              <a:t>// all-bit zero </a:t>
            </a:r>
          </a:p>
          <a:p>
            <a:pPr eaLnBrk="1" hangingPunct="1">
              <a:defRPr/>
            </a:pPr>
            <a:r>
              <a:rPr lang="en-US" altLang="zh-TW" dirty="0">
                <a:latin typeface="Consolas" panose="020B0609020204030204" pitchFamily="49" charset="0"/>
                <a:ea typeface="Hack" panose="020B0609030202020204" pitchFamily="49" charset="0"/>
                <a:cs typeface="Courier New" panose="02070309020205020404" pitchFamily="49" charset="0"/>
              </a:rPr>
              <a:t>   assign one = &amp;x;      </a:t>
            </a:r>
            <a:r>
              <a:rPr lang="en-US" altLang="zh-TW" dirty="0">
                <a:solidFill>
                  <a:srgbClr val="020296"/>
                </a:solidFill>
                <a:latin typeface="Consolas" panose="020B0609020204030204" pitchFamily="49" charset="0"/>
                <a:ea typeface="Hack" panose="020B0609030202020204" pitchFamily="49" charset="0"/>
                <a:cs typeface="Courier New" panose="02070309020205020404" pitchFamily="49" charset="0"/>
              </a:rPr>
              <a:t>// all-bit one</a:t>
            </a:r>
          </a:p>
        </p:txBody>
      </p:sp>
      <p:sp>
        <p:nvSpPr>
          <p:cNvPr id="3" name="제목 2"/>
          <p:cNvSpPr>
            <a:spLocks noGrp="1"/>
          </p:cNvSpPr>
          <p:nvPr>
            <p:ph type="title"/>
          </p:nvPr>
        </p:nvSpPr>
        <p:spPr>
          <a:xfrm>
            <a:off x="338399" y="327600"/>
            <a:ext cx="7530983" cy="766800"/>
          </a:xfrm>
        </p:spPr>
        <p:txBody>
          <a:bodyPr>
            <a:noAutofit/>
          </a:bodyPr>
          <a:lstStyle/>
          <a:p>
            <a:r>
              <a:rPr lang="en-US" altLang="zh-TW" sz="3200" b="1" spc="-150" dirty="0"/>
              <a:t>An Example: An All-Bit-Zero/One Detector</a:t>
            </a:r>
            <a:endParaRPr lang="ko-KR" altLang="en-US" sz="3200" spc="-150" dirty="0"/>
          </a:p>
        </p:txBody>
      </p:sp>
    </p:spTree>
    <p:extLst>
      <p:ext uri="{BB962C8B-B14F-4D97-AF65-F5344CB8AC3E}">
        <p14:creationId xmlns:p14="http://schemas.microsoft.com/office/powerpoint/2010/main" val="578895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425450" y="3211770"/>
            <a:ext cx="11341100" cy="2955312"/>
            <a:chOff x="149225" y="3068638"/>
            <a:chExt cx="11890375" cy="3098444"/>
          </a:xfrm>
        </p:grpSpPr>
        <p:pic>
          <p:nvPicPr>
            <p:cNvPr id="7" name="Picture 6" descr="Table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225" y="3284538"/>
              <a:ext cx="5598186"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068638"/>
              <a:ext cx="6172200" cy="3098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제목 4"/>
          <p:cNvSpPr>
            <a:spLocks noGrp="1"/>
          </p:cNvSpPr>
          <p:nvPr>
            <p:ph type="title"/>
          </p:nvPr>
        </p:nvSpPr>
        <p:spPr/>
        <p:txBody>
          <a:bodyPr>
            <a:normAutofit/>
          </a:bodyPr>
          <a:lstStyle/>
          <a:p>
            <a:r>
              <a:rPr lang="en-US" altLang="ko-KR" b="1" spc="-150" dirty="0"/>
              <a:t>Relational Operators</a:t>
            </a:r>
            <a:endParaRPr lang="ko-KR" altLang="en-US" dirty="0"/>
          </a:p>
        </p:txBody>
      </p:sp>
      <p:sp>
        <p:nvSpPr>
          <p:cNvPr id="6" name="내용 개체 틀 5"/>
          <p:cNvSpPr>
            <a:spLocks noGrp="1"/>
          </p:cNvSpPr>
          <p:nvPr>
            <p:ph idx="1"/>
          </p:nvPr>
        </p:nvSpPr>
        <p:spPr/>
        <p:txBody>
          <a:bodyPr/>
          <a:lstStyle/>
          <a:p>
            <a:pPr marL="444500" indent="-444500"/>
            <a:r>
              <a:rPr lang="en-US" altLang="zh-TW" sz="2400" dirty="0">
                <a:latin typeface="Arial" panose="020B0604020202020204" pitchFamily="34" charset="0"/>
                <a:cs typeface="Arial" panose="020B0604020202020204" pitchFamily="34" charset="0"/>
              </a:rPr>
              <a:t>The result is 1 if the expression is true and 0 if the expression is false</a:t>
            </a:r>
          </a:p>
          <a:p>
            <a:pPr marL="720725" lvl="1" indent="-320675"/>
            <a:r>
              <a:rPr lang="en-US" altLang="zh-TW" sz="2000" dirty="0">
                <a:latin typeface="Arial" panose="020B0604020202020204" pitchFamily="34" charset="0"/>
                <a:cs typeface="Arial" panose="020B0604020202020204" pitchFamily="34" charset="0"/>
              </a:rPr>
              <a:t>Return x if any operand bit is x or z</a:t>
            </a:r>
          </a:p>
        </p:txBody>
      </p:sp>
    </p:spTree>
    <p:extLst>
      <p:ext uri="{BB962C8B-B14F-4D97-AF65-F5344CB8AC3E}">
        <p14:creationId xmlns:p14="http://schemas.microsoft.com/office/powerpoint/2010/main" val="39613808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그룹 7"/>
          <p:cNvGrpSpPr/>
          <p:nvPr/>
        </p:nvGrpSpPr>
        <p:grpSpPr>
          <a:xfrm>
            <a:off x="2689121" y="4298373"/>
            <a:ext cx="7627897" cy="2228091"/>
            <a:chOff x="468313" y="4076700"/>
            <a:chExt cx="8135937" cy="2376488"/>
          </a:xfrm>
        </p:grpSpPr>
        <p:pic>
          <p:nvPicPr>
            <p:cNvPr id="9" name="Picture 6" descr="Table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4365625"/>
              <a:ext cx="4319587"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0463" y="4076700"/>
              <a:ext cx="3633787" cy="2376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제목 3"/>
          <p:cNvSpPr>
            <a:spLocks noGrp="1"/>
          </p:cNvSpPr>
          <p:nvPr>
            <p:ph type="title"/>
          </p:nvPr>
        </p:nvSpPr>
        <p:spPr/>
        <p:txBody>
          <a:bodyPr>
            <a:normAutofit/>
          </a:bodyPr>
          <a:lstStyle/>
          <a:p>
            <a:r>
              <a:rPr lang="en-US" altLang="ko-KR" b="1" spc="-150" dirty="0"/>
              <a:t>Equality Operators</a:t>
            </a:r>
            <a:endParaRPr lang="ko-KR" altLang="en-US" dirty="0"/>
          </a:p>
        </p:txBody>
      </p:sp>
      <p:sp>
        <p:nvSpPr>
          <p:cNvPr id="5" name="내용 개체 틀 4"/>
          <p:cNvSpPr>
            <a:spLocks noGrp="1"/>
          </p:cNvSpPr>
          <p:nvPr>
            <p:ph idx="1"/>
          </p:nvPr>
        </p:nvSpPr>
        <p:spPr/>
        <p:txBody>
          <a:bodyPr/>
          <a:lstStyle/>
          <a:p>
            <a:pPr marL="444500" indent="-444500">
              <a:spcBef>
                <a:spcPct val="0"/>
              </a:spcBef>
              <a:defRPr/>
            </a:pPr>
            <a:r>
              <a:rPr lang="en-US" altLang="zh-TW" dirty="0">
                <a:latin typeface="Arial" panose="020B0604020202020204" pitchFamily="34" charset="0"/>
                <a:cs typeface="Arial" panose="020B0604020202020204" pitchFamily="34" charset="0"/>
              </a:rPr>
              <a:t>Compare the two operands bit by bit</a:t>
            </a:r>
          </a:p>
          <a:p>
            <a:pPr marL="844550" lvl="1" indent="-444500">
              <a:defRPr/>
            </a:pPr>
            <a:r>
              <a:rPr lang="en-US" altLang="zh-TW" sz="2000" dirty="0">
                <a:latin typeface="Arial" panose="020B0604020202020204" pitchFamily="34" charset="0"/>
                <a:cs typeface="Arial" panose="020B0604020202020204" pitchFamily="34" charset="0"/>
              </a:rPr>
              <a:t>The shorter operand is zero-extended</a:t>
            </a:r>
          </a:p>
          <a:p>
            <a:pPr marL="844550" lvl="1" indent="-444500">
              <a:spcBef>
                <a:spcPct val="0"/>
              </a:spcBef>
              <a:defRPr/>
            </a:pPr>
            <a:r>
              <a:rPr lang="en-US" altLang="zh-TW" sz="2000" dirty="0">
                <a:latin typeface="Arial" panose="020B0604020202020204" pitchFamily="34" charset="0"/>
                <a:cs typeface="Arial" panose="020B0604020202020204" pitchFamily="34" charset="0"/>
              </a:rPr>
              <a:t>Return 1 if the expression is true / 0 if the expression is false </a:t>
            </a:r>
          </a:p>
          <a:p>
            <a:pPr lvl="1">
              <a:lnSpc>
                <a:spcPct val="120000"/>
              </a:lnSpc>
              <a:spcBef>
                <a:spcPct val="0"/>
              </a:spcBef>
              <a:defRPr/>
            </a:pPr>
            <a:r>
              <a:rPr lang="en-US" altLang="zh-TW" sz="2000" dirty="0">
                <a:latin typeface="Arial" panose="020B0604020202020204" pitchFamily="34" charset="0"/>
                <a:cs typeface="Arial" panose="020B0604020202020204" pitchFamily="34" charset="0"/>
              </a:rPr>
              <a:t>The operators (==, !=) </a:t>
            </a:r>
          </a:p>
          <a:p>
            <a:pPr lvl="2">
              <a:lnSpc>
                <a:spcPct val="120000"/>
              </a:lnSpc>
              <a:spcBef>
                <a:spcPct val="0"/>
              </a:spcBef>
              <a:defRPr/>
            </a:pPr>
            <a:r>
              <a:rPr lang="en-US" altLang="zh-TW" dirty="0">
                <a:latin typeface="Arial" panose="020B0604020202020204" pitchFamily="34" charset="0"/>
                <a:cs typeface="Arial" panose="020B0604020202020204" pitchFamily="34" charset="0"/>
              </a:rPr>
              <a:t>yield an x if any operand bit is x or z </a:t>
            </a:r>
          </a:p>
          <a:p>
            <a:pPr lvl="1">
              <a:lnSpc>
                <a:spcPct val="120000"/>
              </a:lnSpc>
              <a:spcBef>
                <a:spcPct val="0"/>
              </a:spcBef>
              <a:defRPr/>
            </a:pPr>
            <a:r>
              <a:rPr lang="en-US" altLang="zh-TW" sz="2000" dirty="0">
                <a:latin typeface="Arial" panose="020B0604020202020204" pitchFamily="34" charset="0"/>
                <a:cs typeface="Arial" panose="020B0604020202020204" pitchFamily="34" charset="0"/>
              </a:rPr>
              <a:t>The operators (===, !==) </a:t>
            </a:r>
          </a:p>
          <a:p>
            <a:pPr lvl="2">
              <a:lnSpc>
                <a:spcPct val="120000"/>
              </a:lnSpc>
              <a:spcBef>
                <a:spcPct val="0"/>
              </a:spcBef>
              <a:defRPr/>
            </a:pPr>
            <a:r>
              <a:rPr lang="en-US" altLang="zh-TW" dirty="0">
                <a:latin typeface="Arial" panose="020B0604020202020204" pitchFamily="34" charset="0"/>
                <a:cs typeface="Arial" panose="020B0604020202020204" pitchFamily="34" charset="0"/>
              </a:rPr>
              <a:t>yield 1 if the two operands exactly match (‘x’ is also compared)</a:t>
            </a:r>
          </a:p>
          <a:p>
            <a:pPr lvl="2">
              <a:lnSpc>
                <a:spcPct val="120000"/>
              </a:lnSpc>
              <a:spcBef>
                <a:spcPct val="0"/>
              </a:spcBef>
              <a:defRPr/>
            </a:pPr>
            <a:r>
              <a:rPr lang="en-US" altLang="zh-TW" dirty="0">
                <a:latin typeface="Arial" panose="020B0604020202020204" pitchFamily="34" charset="0"/>
                <a:cs typeface="Arial" panose="020B0604020202020204" pitchFamily="34" charset="0"/>
              </a:rPr>
              <a:t>0 if the two operands not exactly match</a:t>
            </a:r>
          </a:p>
          <a:p>
            <a:endParaRPr lang="ko-KR" altLang="en-US" dirty="0"/>
          </a:p>
        </p:txBody>
      </p:sp>
    </p:spTree>
    <p:extLst>
      <p:ext uri="{BB962C8B-B14F-4D97-AF65-F5344CB8AC3E}">
        <p14:creationId xmlns:p14="http://schemas.microsoft.com/office/powerpoint/2010/main" val="2273335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750687" y="3655800"/>
            <a:ext cx="10191425" cy="2492634"/>
            <a:chOff x="900113" y="3784600"/>
            <a:chExt cx="7983537" cy="1952625"/>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3784600"/>
              <a:ext cx="3519487" cy="1947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descr="Table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113" y="3789363"/>
              <a:ext cx="4321175"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제목 3"/>
          <p:cNvSpPr>
            <a:spLocks noGrp="1"/>
          </p:cNvSpPr>
          <p:nvPr>
            <p:ph type="title"/>
          </p:nvPr>
        </p:nvSpPr>
        <p:spPr/>
        <p:txBody>
          <a:bodyPr/>
          <a:lstStyle/>
          <a:p>
            <a:r>
              <a:rPr lang="en-US" altLang="ko-KR" b="1" spc="-150" dirty="0"/>
              <a:t>Shift Operators</a:t>
            </a:r>
            <a:endParaRPr lang="ko-KR" altLang="en-US" b="1" spc="-150" dirty="0"/>
          </a:p>
        </p:txBody>
      </p:sp>
      <p:sp>
        <p:nvSpPr>
          <p:cNvPr id="5" name="내용 개체 틀 4"/>
          <p:cNvSpPr>
            <a:spLocks noGrp="1"/>
          </p:cNvSpPr>
          <p:nvPr>
            <p:ph idx="1"/>
          </p:nvPr>
        </p:nvSpPr>
        <p:spPr/>
        <p:txBody>
          <a:bodyPr/>
          <a:lstStyle/>
          <a:p>
            <a:pPr marL="444500" indent="-444500">
              <a:defRPr/>
            </a:pPr>
            <a:r>
              <a:rPr lang="en-US" altLang="zh-TW" sz="2400" dirty="0">
                <a:latin typeface="Arial" panose="020B0604020202020204" pitchFamily="34" charset="0"/>
                <a:cs typeface="Arial" panose="020B0604020202020204" pitchFamily="34" charset="0"/>
              </a:rPr>
              <a:t>Logical shift operators</a:t>
            </a:r>
          </a:p>
          <a:p>
            <a:pPr marL="844550" lvl="1" indent="-444500">
              <a:defRPr/>
            </a:pPr>
            <a:r>
              <a:rPr lang="en-US" altLang="zh-TW" sz="2000" dirty="0">
                <a:latin typeface="Arial" panose="020B0604020202020204" pitchFamily="34" charset="0"/>
                <a:cs typeface="Arial" panose="020B0604020202020204" pitchFamily="34" charset="0"/>
              </a:rPr>
              <a:t>0 is added in empty space</a:t>
            </a:r>
          </a:p>
          <a:p>
            <a:pPr marL="444500" indent="-444500">
              <a:defRPr/>
            </a:pPr>
            <a:r>
              <a:rPr lang="en-US" altLang="zh-TW" sz="2400" dirty="0">
                <a:latin typeface="Arial" panose="020B0604020202020204" pitchFamily="34" charset="0"/>
                <a:cs typeface="Arial" panose="020B0604020202020204" pitchFamily="34" charset="0"/>
              </a:rPr>
              <a:t>Arithmetic shift operators</a:t>
            </a:r>
          </a:p>
          <a:p>
            <a:pPr marL="844550" lvl="1" indent="-444500">
              <a:defRPr/>
            </a:pPr>
            <a:r>
              <a:rPr lang="en-US" altLang="zh-TW" sz="2000" dirty="0">
                <a:latin typeface="Arial" panose="020B0604020202020204" pitchFamily="34" charset="0"/>
                <a:cs typeface="Arial" panose="020B0604020202020204" pitchFamily="34" charset="0"/>
              </a:rPr>
              <a:t>0(&lt;&lt;&lt;) or MSB(&gt;&gt;&gt;) is added in empty space</a:t>
            </a:r>
          </a:p>
        </p:txBody>
      </p:sp>
    </p:spTree>
    <p:extLst>
      <p:ext uri="{BB962C8B-B14F-4D97-AF65-F5344CB8AC3E}">
        <p14:creationId xmlns:p14="http://schemas.microsoft.com/office/powerpoint/2010/main" val="1574205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863891" y="3545397"/>
            <a:ext cx="5728275" cy="400110"/>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190500" indent="-190500"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buClrTx/>
              <a:buSzTx/>
              <a:buFontTx/>
              <a:buNone/>
            </a:pPr>
            <a:r>
              <a:rPr lang="en-US" altLang="zh-TW" sz="2000" dirty="0">
                <a:latin typeface="Consolas" panose="020B0609020204030204" pitchFamily="49" charset="0"/>
                <a:ea typeface="Hack" panose="020B0609030202020204" pitchFamily="49" charset="0"/>
                <a:cs typeface="Courier New" panose="02070309020205020404" pitchFamily="49" charset="0"/>
              </a:rPr>
              <a:t>assign out = selection ? in_1: in_0;</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891" y="4200178"/>
            <a:ext cx="5321300" cy="2296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제목 3"/>
          <p:cNvSpPr>
            <a:spLocks noGrp="1"/>
          </p:cNvSpPr>
          <p:nvPr>
            <p:ph type="title"/>
          </p:nvPr>
        </p:nvSpPr>
        <p:spPr/>
        <p:txBody>
          <a:bodyPr>
            <a:normAutofit/>
          </a:bodyPr>
          <a:lstStyle/>
          <a:p>
            <a:r>
              <a:rPr lang="en-US" altLang="ko-KR" b="1" spc="-150" dirty="0"/>
              <a:t>Conditional Operator</a:t>
            </a:r>
            <a:endParaRPr lang="ko-KR" altLang="en-US" dirty="0"/>
          </a:p>
        </p:txBody>
      </p:sp>
      <p:sp>
        <p:nvSpPr>
          <p:cNvPr id="5" name="내용 개체 틀 4"/>
          <p:cNvSpPr>
            <a:spLocks noGrp="1"/>
          </p:cNvSpPr>
          <p:nvPr>
            <p:ph idx="1"/>
          </p:nvPr>
        </p:nvSpPr>
        <p:spPr/>
        <p:txBody>
          <a:bodyPr>
            <a:normAutofit/>
          </a:bodyPr>
          <a:lstStyle/>
          <a:p>
            <a:pPr marL="444500" indent="-444500">
              <a:defRPr/>
            </a:pPr>
            <a:r>
              <a:rPr lang="en-US" altLang="zh-TW" sz="2000" dirty="0">
                <a:latin typeface="Arial" panose="020B0604020202020204" pitchFamily="34" charset="0"/>
                <a:cs typeface="Arial" panose="020B0604020202020204" pitchFamily="34" charset="0"/>
              </a:rPr>
              <a:t>Usage: </a:t>
            </a:r>
            <a:r>
              <a:rPr lang="en-US" altLang="zh-TW" sz="2000" dirty="0" err="1">
                <a:latin typeface="Arial" panose="020B0604020202020204" pitchFamily="34" charset="0"/>
                <a:cs typeface="Arial" panose="020B0604020202020204" pitchFamily="34" charset="0"/>
              </a:rPr>
              <a:t>condition_expr</a:t>
            </a:r>
            <a:r>
              <a:rPr lang="en-US" altLang="zh-TW" sz="2000" dirty="0">
                <a:latin typeface="Arial" panose="020B0604020202020204" pitchFamily="34" charset="0"/>
                <a:cs typeface="Arial" panose="020B0604020202020204" pitchFamily="34" charset="0"/>
              </a:rPr>
              <a:t> ? </a:t>
            </a:r>
            <a:r>
              <a:rPr lang="en-US" altLang="zh-TW" sz="2000" dirty="0" err="1">
                <a:latin typeface="Arial" panose="020B0604020202020204" pitchFamily="34" charset="0"/>
                <a:cs typeface="Arial" panose="020B0604020202020204" pitchFamily="34" charset="0"/>
              </a:rPr>
              <a:t>true_expr</a:t>
            </a:r>
            <a:r>
              <a:rPr lang="en-US" altLang="zh-TW" sz="2000" dirty="0">
                <a:latin typeface="Arial" panose="020B0604020202020204" pitchFamily="34" charset="0"/>
                <a:cs typeface="Arial" panose="020B0604020202020204" pitchFamily="34" charset="0"/>
              </a:rPr>
              <a:t>: </a:t>
            </a:r>
            <a:r>
              <a:rPr lang="en-US" altLang="zh-TW" sz="2000" dirty="0" err="1">
                <a:latin typeface="Arial" panose="020B0604020202020204" pitchFamily="34" charset="0"/>
                <a:cs typeface="Arial" panose="020B0604020202020204" pitchFamily="34" charset="0"/>
              </a:rPr>
              <a:t>false_expr</a:t>
            </a:r>
            <a:r>
              <a:rPr lang="en-US" altLang="zh-TW" sz="2000" dirty="0">
                <a:latin typeface="Arial" panose="020B0604020202020204" pitchFamily="34" charset="0"/>
                <a:cs typeface="Arial" panose="020B0604020202020204" pitchFamily="34" charset="0"/>
              </a:rPr>
              <a:t>;</a:t>
            </a:r>
          </a:p>
          <a:p>
            <a:pPr marL="909638" lvl="1">
              <a:defRPr/>
            </a:pPr>
            <a:r>
              <a:rPr lang="en-US" altLang="zh-TW" sz="2000" dirty="0">
                <a:latin typeface="Arial" panose="020B0604020202020204" pitchFamily="34" charset="0"/>
                <a:cs typeface="Arial" panose="020B0604020202020204" pitchFamily="34" charset="0"/>
              </a:rPr>
              <a:t>If </a:t>
            </a:r>
            <a:r>
              <a:rPr lang="en-US" altLang="zh-TW" sz="2000" dirty="0" err="1">
                <a:latin typeface="Arial" panose="020B0604020202020204" pitchFamily="34" charset="0"/>
                <a:cs typeface="Arial" panose="020B0604020202020204" pitchFamily="34" charset="0"/>
              </a:rPr>
              <a:t>condition_expr</a:t>
            </a:r>
            <a:r>
              <a:rPr lang="en-US" altLang="zh-TW" sz="2000" dirty="0">
                <a:latin typeface="Arial" panose="020B0604020202020204" pitchFamily="34" charset="0"/>
                <a:cs typeface="Arial" panose="020B0604020202020204" pitchFamily="34" charset="0"/>
              </a:rPr>
              <a:t> = x or z: the result = </a:t>
            </a:r>
            <a:r>
              <a:rPr lang="en-US" altLang="zh-TW" sz="2000" dirty="0" err="1">
                <a:latin typeface="Arial" panose="020B0604020202020204" pitchFamily="34" charset="0"/>
                <a:cs typeface="Arial" panose="020B0604020202020204" pitchFamily="34" charset="0"/>
              </a:rPr>
              <a:t>true_expr</a:t>
            </a:r>
            <a:r>
              <a:rPr lang="en-US" altLang="zh-TW" sz="2000" dirty="0">
                <a:latin typeface="Arial" panose="020B0604020202020204" pitchFamily="34" charset="0"/>
                <a:cs typeface="Arial" panose="020B0604020202020204" pitchFamily="34" charset="0"/>
              </a:rPr>
              <a:t> &amp; </a:t>
            </a:r>
            <a:r>
              <a:rPr lang="en-US" altLang="zh-TW" sz="2000" dirty="0" err="1">
                <a:latin typeface="Arial" panose="020B0604020202020204" pitchFamily="34" charset="0"/>
                <a:cs typeface="Arial" panose="020B0604020202020204" pitchFamily="34" charset="0"/>
              </a:rPr>
              <a:t>false_expr</a:t>
            </a:r>
            <a:r>
              <a:rPr lang="en-US" altLang="zh-TW" sz="2000" dirty="0">
                <a:latin typeface="Arial" panose="020B0604020202020204" pitchFamily="34" charset="0"/>
                <a:cs typeface="Arial" panose="020B0604020202020204" pitchFamily="34" charset="0"/>
              </a:rPr>
              <a:t> (0 and 0 gets 0, 1 and 1 gets 1, others gets x )</a:t>
            </a:r>
          </a:p>
          <a:p>
            <a:pPr marL="444500" indent="-444500">
              <a:defRPr/>
            </a:pPr>
            <a:r>
              <a:rPr lang="en-US" altLang="zh-TW" sz="2000" dirty="0">
                <a:latin typeface="Arial" panose="020B0604020202020204" pitchFamily="34" charset="0"/>
                <a:cs typeface="Arial" panose="020B0604020202020204" pitchFamily="34" charset="0"/>
              </a:rPr>
              <a:t>Nesting is allowed</a:t>
            </a:r>
          </a:p>
          <a:p>
            <a:pPr marL="844550" lvl="1" indent="-444500">
              <a:defRPr/>
            </a:pPr>
            <a:r>
              <a:rPr lang="en-US" altLang="zh-TW" sz="2000" dirty="0" err="1">
                <a:latin typeface="Arial" panose="020B0604020202020204" pitchFamily="34" charset="0"/>
                <a:cs typeface="Arial" panose="020B0604020202020204" pitchFamily="34" charset="0"/>
              </a:rPr>
              <a:t>True_expr</a:t>
            </a:r>
            <a:r>
              <a:rPr lang="en-US" altLang="zh-TW" sz="2000" dirty="0">
                <a:latin typeface="Arial" panose="020B0604020202020204" pitchFamily="34" charset="0"/>
                <a:cs typeface="Arial" panose="020B0604020202020204" pitchFamily="34" charset="0"/>
              </a:rPr>
              <a:t> or </a:t>
            </a:r>
            <a:r>
              <a:rPr lang="en-US" altLang="zh-TW" sz="2000" dirty="0" err="1">
                <a:latin typeface="Arial" panose="020B0604020202020204" pitchFamily="34" charset="0"/>
                <a:cs typeface="Arial" panose="020B0604020202020204" pitchFamily="34" charset="0"/>
              </a:rPr>
              <a:t>Flase_expr</a:t>
            </a:r>
            <a:r>
              <a:rPr lang="en-US" altLang="zh-TW" sz="2000" dirty="0">
                <a:latin typeface="Arial" panose="020B0604020202020204" pitchFamily="34" charset="0"/>
                <a:cs typeface="Arial" panose="020B0604020202020204" pitchFamily="34" charset="0"/>
              </a:rPr>
              <a:t> can have condition</a:t>
            </a:r>
          </a:p>
          <a:p>
            <a:pPr marL="444500" indent="-444500">
              <a:defRPr/>
            </a:pPr>
            <a:r>
              <a:rPr lang="en-US" altLang="zh-TW" sz="2000" dirty="0">
                <a:latin typeface="Arial" panose="020B0604020202020204" pitchFamily="34" charset="0"/>
                <a:cs typeface="Arial" panose="020B0604020202020204" pitchFamily="34" charset="0"/>
              </a:rPr>
              <a:t>For example</a:t>
            </a:r>
          </a:p>
        </p:txBody>
      </p:sp>
    </p:spTree>
    <p:extLst>
      <p:ext uri="{BB962C8B-B14F-4D97-AF65-F5344CB8AC3E}">
        <p14:creationId xmlns:p14="http://schemas.microsoft.com/office/powerpoint/2010/main" val="3405644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181900" y="5877385"/>
            <a:ext cx="8085715" cy="707886"/>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itchFamily="18" charset="0"/>
                <a:ea typeface="新細明體"/>
                <a:cs typeface="新細明體"/>
              </a:defRPr>
            </a:lvl1pPr>
            <a:lvl2pPr marL="37931725" indent="-37474525" eaLnBrk="0" hangingPunct="0">
              <a:defRPr kumimoji="1" sz="2400">
                <a:solidFill>
                  <a:schemeClr val="tx1"/>
                </a:solidFill>
                <a:latin typeface="Times New Roman" pitchFamily="18" charset="0"/>
                <a:ea typeface="新細明體"/>
                <a:cs typeface="新細明體"/>
              </a:defRPr>
            </a:lvl2pPr>
            <a:lvl3pPr eaLnBrk="0" hangingPunct="0">
              <a:defRPr kumimoji="1" sz="2400">
                <a:solidFill>
                  <a:schemeClr val="tx1"/>
                </a:solidFill>
                <a:latin typeface="Times New Roman" pitchFamily="18" charset="0"/>
                <a:ea typeface="新細明體"/>
                <a:cs typeface="新細明體"/>
              </a:defRPr>
            </a:lvl3pPr>
            <a:lvl4pPr eaLnBrk="0" hangingPunct="0">
              <a:defRPr kumimoji="1" sz="2400">
                <a:solidFill>
                  <a:schemeClr val="tx1"/>
                </a:solidFill>
                <a:latin typeface="Times New Roman" pitchFamily="18" charset="0"/>
                <a:ea typeface="新細明體"/>
                <a:cs typeface="新細明體"/>
              </a:defRPr>
            </a:lvl4pPr>
            <a:lvl5pPr eaLnBrk="0" hangingPunct="0">
              <a:defRPr kumimoji="1" sz="2400">
                <a:solidFill>
                  <a:schemeClr val="tx1"/>
                </a:solidFill>
                <a:latin typeface="Times New Roman" pitchFamily="18" charset="0"/>
                <a:ea typeface="新細明體"/>
                <a:cs typeface="新細明體"/>
              </a:defRPr>
            </a:lvl5pPr>
            <a:lvl6pPr marL="457200" eaLnBrk="0" fontAlgn="base" hangingPunct="0">
              <a:spcBef>
                <a:spcPct val="0"/>
              </a:spcBef>
              <a:spcAft>
                <a:spcPct val="0"/>
              </a:spcAft>
              <a:defRPr kumimoji="1" sz="2400">
                <a:solidFill>
                  <a:schemeClr val="tx1"/>
                </a:solidFill>
                <a:latin typeface="Times New Roman" pitchFamily="18" charset="0"/>
                <a:ea typeface="新細明體"/>
                <a:cs typeface="新細明體"/>
              </a:defRPr>
            </a:lvl6pPr>
            <a:lvl7pPr marL="914400" eaLnBrk="0" fontAlgn="base" hangingPunct="0">
              <a:spcBef>
                <a:spcPct val="0"/>
              </a:spcBef>
              <a:spcAft>
                <a:spcPct val="0"/>
              </a:spcAft>
              <a:defRPr kumimoji="1" sz="2400">
                <a:solidFill>
                  <a:schemeClr val="tx1"/>
                </a:solidFill>
                <a:latin typeface="Times New Roman" pitchFamily="18" charset="0"/>
                <a:ea typeface="新細明體"/>
                <a:cs typeface="新細明體"/>
              </a:defRPr>
            </a:lvl7pPr>
            <a:lvl8pPr marL="1371600" eaLnBrk="0" fontAlgn="base" hangingPunct="0">
              <a:spcBef>
                <a:spcPct val="0"/>
              </a:spcBef>
              <a:spcAft>
                <a:spcPct val="0"/>
              </a:spcAft>
              <a:defRPr kumimoji="1" sz="2400">
                <a:solidFill>
                  <a:schemeClr val="tx1"/>
                </a:solidFill>
                <a:latin typeface="Times New Roman" pitchFamily="18" charset="0"/>
                <a:ea typeface="新細明體"/>
                <a:cs typeface="新細明體"/>
              </a:defRPr>
            </a:lvl8pPr>
            <a:lvl9pPr marL="1828800" eaLnBrk="0" fontAlgn="base" hangingPunct="0">
              <a:spcBef>
                <a:spcPct val="0"/>
              </a:spcBef>
              <a:spcAft>
                <a:spcPct val="0"/>
              </a:spcAft>
              <a:defRPr kumimoji="1" sz="2400">
                <a:solidFill>
                  <a:schemeClr val="tx1"/>
                </a:solidFill>
                <a:latin typeface="Times New Roman" pitchFamily="18" charset="0"/>
                <a:ea typeface="新細明體"/>
                <a:cs typeface="新細明體"/>
              </a:defRPr>
            </a:lvl9pPr>
          </a:lstStyle>
          <a:p>
            <a:pPr eaLnBrk="1" hangingPunct="1">
              <a:defRPr/>
            </a:pPr>
            <a:r>
              <a:rPr lang="en-US" altLang="zh-TW" sz="2000" dirty="0">
                <a:solidFill>
                  <a:srgbClr val="020296"/>
                </a:solidFill>
                <a:latin typeface="Consolas" panose="020B0609020204030204" pitchFamily="49" charset="0"/>
                <a:ea typeface="Hack" panose="020B0609030202020204" pitchFamily="49" charset="0"/>
                <a:cs typeface="Courier New" panose="02070309020205020404" pitchFamily="49" charset="0"/>
              </a:rPr>
              <a:t>// using conditional operator (?:)</a:t>
            </a:r>
          </a:p>
          <a:p>
            <a:pPr eaLnBrk="1" hangingPunct="1">
              <a:defRPr/>
            </a:pPr>
            <a:r>
              <a:rPr lang="en-US" altLang="zh-TW" sz="2000" dirty="0">
                <a:latin typeface="Consolas" panose="020B0609020204030204" pitchFamily="49" charset="0"/>
                <a:ea typeface="Hack" panose="020B0609030202020204" pitchFamily="49" charset="0"/>
                <a:cs typeface="Courier New" panose="02070309020205020404" pitchFamily="49" charset="0"/>
              </a:rPr>
              <a:t>assign out = s1 ? ( s0 ? i3 : i2) : (s0 ? i1 : i0) ;</a:t>
            </a:r>
          </a:p>
        </p:txBody>
      </p:sp>
      <p:pic>
        <p:nvPicPr>
          <p:cNvPr id="7" name="Picture 6" descr="Figure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069" y="1510146"/>
            <a:ext cx="3573456" cy="3951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p:cNvSpPr>
            <a:spLocks noGrp="1"/>
          </p:cNvSpPr>
          <p:nvPr>
            <p:ph type="title"/>
          </p:nvPr>
        </p:nvSpPr>
        <p:spPr/>
        <p:txBody>
          <a:bodyPr>
            <a:normAutofit/>
          </a:bodyPr>
          <a:lstStyle/>
          <a:p>
            <a:r>
              <a:rPr lang="en-US" altLang="ko-KR" b="1" spc="-150" dirty="0"/>
              <a:t>An Example: A 4-to-1 MUX</a:t>
            </a:r>
            <a:endParaRPr lang="ko-KR" altLang="en-US" dirty="0"/>
          </a:p>
        </p:txBody>
      </p:sp>
      <p:sp>
        <p:nvSpPr>
          <p:cNvPr id="5" name="Text Box 3">
            <a:extLst>
              <a:ext uri="{FF2B5EF4-FFF2-40B4-BE49-F238E27FC236}">
                <a16:creationId xmlns:a16="http://schemas.microsoft.com/office/drawing/2014/main" id="{359F3C5F-6FEC-554B-8862-3CB9ABCECC12}"/>
              </a:ext>
            </a:extLst>
          </p:cNvPr>
          <p:cNvSpPr txBox="1">
            <a:spLocks noChangeArrowheads="1"/>
          </p:cNvSpPr>
          <p:nvPr/>
        </p:nvSpPr>
        <p:spPr bwMode="auto">
          <a:xfrm>
            <a:off x="5935285" y="3485892"/>
            <a:ext cx="6138718" cy="2308324"/>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 using basic and, or , not logic operators</a:t>
            </a:r>
          </a:p>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assign out = (~s1 &amp; ~s0 &amp; i0) |</a:t>
            </a:r>
          </a:p>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             (~s1 &amp; s0 &amp; i1)  |</a:t>
            </a:r>
          </a:p>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             (s1 &amp; ~s0 &amp; i2)  |</a:t>
            </a:r>
          </a:p>
          <a:p>
            <a:pPr eaLnBrk="1" latinLnBrk="0" hangingPunct="1">
              <a:spcBef>
                <a:spcPct val="0"/>
              </a:spcBef>
              <a:buClrTx/>
              <a:buSzTx/>
              <a:buFontTx/>
              <a:buNone/>
            </a:pPr>
            <a:r>
              <a:rPr lang="en-US" altLang="zh-TW" sz="2400" dirty="0">
                <a:latin typeface="Consolas" panose="020B0609020204030204" pitchFamily="49" charset="0"/>
                <a:ea typeface="Hack" panose="020B0609030202020204" pitchFamily="49" charset="0"/>
                <a:cs typeface="Courier New" panose="02070309020205020404" pitchFamily="49" charset="0"/>
              </a:rPr>
              <a:t>             (s1 &amp; s0 &amp; i3) ;</a:t>
            </a:r>
          </a:p>
        </p:txBody>
      </p:sp>
      <p:pic>
        <p:nvPicPr>
          <p:cNvPr id="8" name="Picture 6" descr="Figure3">
            <a:extLst>
              <a:ext uri="{FF2B5EF4-FFF2-40B4-BE49-F238E27FC236}">
                <a16:creationId xmlns:a16="http://schemas.microsoft.com/office/drawing/2014/main" id="{48E1B6E3-FF0E-BB44-9F8D-F1117C38A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0640" y="196550"/>
            <a:ext cx="2972698" cy="320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787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b="1" spc="-150" dirty="0"/>
              <a:t>Operator Precedence</a:t>
            </a:r>
            <a:endParaRPr lang="ko-KR" altLang="en-US" dirty="0"/>
          </a:p>
        </p:txBody>
      </p:sp>
      <p:graphicFrame>
        <p:nvGraphicFramePr>
          <p:cNvPr id="6" name="표 5"/>
          <p:cNvGraphicFramePr>
            <a:graphicFrameLocks noGrp="1"/>
          </p:cNvGraphicFramePr>
          <p:nvPr>
            <p:extLst>
              <p:ext uri="{D42A27DB-BD31-4B8C-83A1-F6EECF244321}">
                <p14:modId xmlns:p14="http://schemas.microsoft.com/office/powerpoint/2010/main" val="255036863"/>
              </p:ext>
            </p:extLst>
          </p:nvPr>
        </p:nvGraphicFramePr>
        <p:xfrm>
          <a:off x="2286000" y="1282230"/>
          <a:ext cx="7620001" cy="5112653"/>
        </p:xfrm>
        <a:graphic>
          <a:graphicData uri="http://schemas.openxmlformats.org/drawingml/2006/table">
            <a:tbl>
              <a:tblPr firstRow="1" bandRow="1">
                <a:tableStyleId>{5C22544A-7EE6-4342-B048-85BDC9FD1C3A}</a:tableStyleId>
              </a:tblPr>
              <a:tblGrid>
                <a:gridCol w="2883477">
                  <a:extLst>
                    <a:ext uri="{9D8B030D-6E8A-4147-A177-3AD203B41FA5}">
                      <a16:colId xmlns:a16="http://schemas.microsoft.com/office/drawing/2014/main" val="1311502090"/>
                    </a:ext>
                  </a:extLst>
                </a:gridCol>
                <a:gridCol w="2368262">
                  <a:extLst>
                    <a:ext uri="{9D8B030D-6E8A-4147-A177-3AD203B41FA5}">
                      <a16:colId xmlns:a16="http://schemas.microsoft.com/office/drawing/2014/main" val="589419744"/>
                    </a:ext>
                  </a:extLst>
                </a:gridCol>
                <a:gridCol w="2368262">
                  <a:extLst>
                    <a:ext uri="{9D8B030D-6E8A-4147-A177-3AD203B41FA5}">
                      <a16:colId xmlns:a16="http://schemas.microsoft.com/office/drawing/2014/main" val="1905814521"/>
                    </a:ext>
                  </a:extLst>
                </a:gridCol>
              </a:tblGrid>
              <a:tr h="232533">
                <a:tc>
                  <a:txBody>
                    <a:bodyPr/>
                    <a:lstStyle/>
                    <a:p>
                      <a:pPr algn="ct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Operators</a:t>
                      </a: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Operator Symbol</a:t>
                      </a: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Precedence</a:t>
                      </a: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146366"/>
                  </a:ext>
                </a:extLst>
              </a:tr>
              <a:tr h="809806">
                <a:tc>
                  <a:txBody>
                    <a:bodyPr/>
                    <a:lstStyle/>
                    <a:p>
                      <a:pP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Unary</a:t>
                      </a:r>
                    </a:p>
                    <a:p>
                      <a:pP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Multiply, Divide,</a:t>
                      </a:r>
                      <a:r>
                        <a:rPr lang="en-US" altLang="ko-KR" sz="1600" baseline="0" dirty="0">
                          <a:solidFill>
                            <a:sysClr val="windowText" lastClr="000000"/>
                          </a:solidFill>
                          <a:latin typeface="Times New Roman" panose="02020603050405020304" pitchFamily="18" charset="0"/>
                          <a:cs typeface="Times New Roman" panose="02020603050405020304" pitchFamily="18" charset="0"/>
                        </a:rPr>
                        <a:t> Modulus</a:t>
                      </a: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r>
                        <a:rPr lang="en-US" altLang="ko-KR" sz="1600" b="1" dirty="0">
                          <a:solidFill>
                            <a:sysClr val="windowText" lastClr="000000"/>
                          </a:solidFill>
                          <a:latin typeface="Consolas" panose="020B0609020204030204" pitchFamily="49" charset="0"/>
                          <a:cs typeface="Courier New" panose="02070309020205020404" pitchFamily="49" charset="0"/>
                        </a:rPr>
                        <a:t>+ - ! ~</a:t>
                      </a:r>
                    </a:p>
                    <a:p>
                      <a:pPr algn="ctr" latinLnBrk="1">
                        <a:lnSpc>
                          <a:spcPct val="150000"/>
                        </a:lnSpc>
                      </a:pPr>
                      <a:r>
                        <a:rPr lang="en-US" altLang="ko-KR" sz="1600" b="1" dirty="0">
                          <a:solidFill>
                            <a:sysClr val="windowText" lastClr="000000"/>
                          </a:solidFill>
                          <a:latin typeface="Consolas" panose="020B0609020204030204" pitchFamily="49" charset="0"/>
                          <a:cs typeface="Courier New" panose="02070309020205020404" pitchFamily="49" charset="0"/>
                        </a:rPr>
                        <a:t>* / %</a:t>
                      </a:r>
                      <a:endParaRPr lang="ko-KR" altLang="en-US" sz="1600" b="1" dirty="0">
                        <a:solidFill>
                          <a:sysClr val="windowText" lastClr="000000"/>
                        </a:solidFill>
                        <a:latin typeface="Consolas" panose="020B06090202040302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Highest</a:t>
                      </a: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3610969"/>
                  </a:ext>
                </a:extLst>
              </a:tr>
              <a:tr h="790047">
                <a:tc>
                  <a:txBody>
                    <a:bodyPr/>
                    <a:lstStyle/>
                    <a:p>
                      <a:pP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Add, Subtract</a:t>
                      </a:r>
                    </a:p>
                    <a:p>
                      <a:pP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Shift</a:t>
                      </a: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r>
                        <a:rPr lang="en-US" altLang="ko-KR" sz="1600" b="1" dirty="0">
                          <a:solidFill>
                            <a:sysClr val="windowText" lastClr="000000"/>
                          </a:solidFill>
                          <a:latin typeface="Consolas" panose="020B0609020204030204" pitchFamily="49" charset="0"/>
                          <a:cs typeface="Courier New" panose="02070309020205020404" pitchFamily="49" charset="0"/>
                        </a:rPr>
                        <a:t>+ -</a:t>
                      </a:r>
                    </a:p>
                    <a:p>
                      <a:pPr algn="ctr" latinLnBrk="1">
                        <a:lnSpc>
                          <a:spcPct val="150000"/>
                        </a:lnSpc>
                      </a:pPr>
                      <a:r>
                        <a:rPr lang="en-US" altLang="ko-KR" sz="1600" b="1" dirty="0">
                          <a:solidFill>
                            <a:sysClr val="windowText" lastClr="000000"/>
                          </a:solidFill>
                          <a:latin typeface="Consolas" panose="020B0609020204030204" pitchFamily="49" charset="0"/>
                          <a:cs typeface="Courier New" panose="02070309020205020404" pitchFamily="49" charset="0"/>
                        </a:rPr>
                        <a:t>&lt;&lt; &gt;&gt;</a:t>
                      </a:r>
                      <a:endParaRPr lang="ko-KR" altLang="en-US" sz="1600" b="1" dirty="0">
                        <a:solidFill>
                          <a:sysClr val="windowText" lastClr="000000"/>
                        </a:solidFill>
                        <a:latin typeface="Consolas" panose="020B06090202040302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3742452"/>
                  </a:ext>
                </a:extLst>
              </a:tr>
              <a:tr h="790047">
                <a:tc>
                  <a:txBody>
                    <a:bodyPr/>
                    <a:lstStyle/>
                    <a:p>
                      <a:pP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Relational</a:t>
                      </a:r>
                    </a:p>
                    <a:p>
                      <a:pP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Equality</a:t>
                      </a: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r>
                        <a:rPr lang="en-US" altLang="ko-KR" sz="1600" b="1" dirty="0">
                          <a:solidFill>
                            <a:sysClr val="windowText" lastClr="000000"/>
                          </a:solidFill>
                          <a:latin typeface="Consolas" panose="020B0609020204030204" pitchFamily="49" charset="0"/>
                          <a:cs typeface="Courier New" panose="02070309020205020404" pitchFamily="49" charset="0"/>
                        </a:rPr>
                        <a:t>&lt; &lt;= &gt; &gt;=</a:t>
                      </a:r>
                    </a:p>
                    <a:p>
                      <a:pPr algn="ctr" latinLnBrk="1">
                        <a:lnSpc>
                          <a:spcPct val="150000"/>
                        </a:lnSpc>
                      </a:pPr>
                      <a:r>
                        <a:rPr lang="en-US" altLang="ko-KR" sz="1600" b="1" dirty="0">
                          <a:solidFill>
                            <a:sysClr val="windowText" lastClr="000000"/>
                          </a:solidFill>
                          <a:latin typeface="Consolas" panose="020B0609020204030204" pitchFamily="49" charset="0"/>
                          <a:cs typeface="Courier New" panose="02070309020205020404" pitchFamily="49" charset="0"/>
                        </a:rPr>
                        <a:t>== != === !==</a:t>
                      </a:r>
                      <a:endParaRPr lang="ko-KR" altLang="en-US" sz="1600" b="1" dirty="0">
                        <a:solidFill>
                          <a:sysClr val="windowText" lastClr="000000"/>
                        </a:solidFill>
                        <a:latin typeface="Consolas" panose="020B06090202040302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4884587"/>
                  </a:ext>
                </a:extLst>
              </a:tr>
              <a:tr h="1883958">
                <a:tc>
                  <a:txBody>
                    <a:bodyPr/>
                    <a:lstStyle/>
                    <a:p>
                      <a:pPr latinLnBrk="1">
                        <a:lnSpc>
                          <a:spcPct val="150000"/>
                        </a:lnSpc>
                      </a:pPr>
                      <a:r>
                        <a:rPr lang="en-US" altLang="ko-KR" sz="1600" dirty="0">
                          <a:solidFill>
                            <a:srgbClr val="FF0000"/>
                          </a:solidFill>
                          <a:latin typeface="Times New Roman" panose="02020603050405020304" pitchFamily="18" charset="0"/>
                          <a:cs typeface="Times New Roman" panose="02020603050405020304" pitchFamily="18" charset="0"/>
                        </a:rPr>
                        <a:t>Reduction</a:t>
                      </a:r>
                    </a:p>
                    <a:p>
                      <a:pPr latinLnBrk="1">
                        <a:lnSpc>
                          <a:spcPct val="150000"/>
                        </a:lnSpc>
                      </a:pPr>
                      <a:r>
                        <a:rPr lang="en-US" altLang="ko-KR" sz="1600" dirty="0">
                          <a:solidFill>
                            <a:srgbClr val="FF0000"/>
                          </a:solidFill>
                          <a:latin typeface="Times New Roman" panose="02020603050405020304" pitchFamily="18" charset="0"/>
                          <a:cs typeface="Times New Roman" panose="02020603050405020304" pitchFamily="18" charset="0"/>
                        </a:rPr>
                        <a:t>Logical</a:t>
                      </a:r>
                      <a:endParaRPr lang="ko-KR" altLang="en-US" sz="1600" dirty="0">
                        <a:solidFill>
                          <a:srgbClr val="FF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r>
                        <a:rPr lang="en-US" altLang="ko-KR" sz="1600" b="1" dirty="0">
                          <a:solidFill>
                            <a:sysClr val="windowText" lastClr="000000"/>
                          </a:solidFill>
                          <a:latin typeface="Consolas" panose="020B0609020204030204" pitchFamily="49" charset="0"/>
                          <a:cs typeface="Courier New" panose="02070309020205020404" pitchFamily="49" charset="0"/>
                        </a:rPr>
                        <a:t>&amp;,</a:t>
                      </a:r>
                      <a:r>
                        <a:rPr lang="en-US" altLang="ko-KR" sz="1600" b="1" baseline="0" dirty="0">
                          <a:solidFill>
                            <a:sysClr val="windowText" lastClr="000000"/>
                          </a:solidFill>
                          <a:latin typeface="Consolas" panose="020B0609020204030204" pitchFamily="49" charset="0"/>
                          <a:cs typeface="Courier New" panose="02070309020205020404" pitchFamily="49" charset="0"/>
                        </a:rPr>
                        <a:t> ~&amp;</a:t>
                      </a:r>
                    </a:p>
                    <a:p>
                      <a:pPr algn="ctr" latinLnBrk="1">
                        <a:lnSpc>
                          <a:spcPct val="150000"/>
                        </a:lnSpc>
                      </a:pPr>
                      <a:r>
                        <a:rPr lang="en-US" altLang="ko-KR" sz="1600" b="1" baseline="0" dirty="0">
                          <a:solidFill>
                            <a:sysClr val="windowText" lastClr="000000"/>
                          </a:solidFill>
                          <a:latin typeface="Consolas" panose="020B0609020204030204" pitchFamily="49" charset="0"/>
                          <a:cs typeface="Courier New" panose="02070309020205020404" pitchFamily="49" charset="0"/>
                        </a:rPr>
                        <a:t>^, ~^</a:t>
                      </a:r>
                    </a:p>
                    <a:p>
                      <a:pPr algn="ctr" latinLnBrk="1">
                        <a:lnSpc>
                          <a:spcPct val="150000"/>
                        </a:lnSpc>
                      </a:pPr>
                      <a:r>
                        <a:rPr lang="en-US" altLang="ko-KR" sz="1600" b="1" baseline="0" dirty="0">
                          <a:solidFill>
                            <a:sysClr val="windowText" lastClr="000000"/>
                          </a:solidFill>
                          <a:latin typeface="Consolas" panose="020B0609020204030204" pitchFamily="49" charset="0"/>
                          <a:cs typeface="Courier New" panose="02070309020205020404" pitchFamily="49" charset="0"/>
                        </a:rPr>
                        <a:t>|, ~|</a:t>
                      </a:r>
                    </a:p>
                    <a:p>
                      <a:pPr algn="ctr" latinLnBrk="1">
                        <a:lnSpc>
                          <a:spcPct val="150000"/>
                        </a:lnSpc>
                      </a:pPr>
                      <a:r>
                        <a:rPr lang="en-US" altLang="ko-KR" sz="1600" b="1" baseline="0" dirty="0">
                          <a:solidFill>
                            <a:sysClr val="windowText" lastClr="000000"/>
                          </a:solidFill>
                          <a:latin typeface="Consolas" panose="020B0609020204030204" pitchFamily="49" charset="0"/>
                          <a:cs typeface="Courier New" panose="02070309020205020404" pitchFamily="49" charset="0"/>
                        </a:rPr>
                        <a:t>&amp;&amp;</a:t>
                      </a:r>
                    </a:p>
                    <a:p>
                      <a:pPr algn="ctr" latinLnBrk="1">
                        <a:lnSpc>
                          <a:spcPct val="150000"/>
                        </a:lnSpc>
                      </a:pPr>
                      <a:r>
                        <a:rPr lang="en-US" altLang="ko-KR" sz="1600" b="1" baseline="0" dirty="0">
                          <a:solidFill>
                            <a:sysClr val="windowText" lastClr="000000"/>
                          </a:solidFill>
                          <a:latin typeface="Consolas" panose="020B0609020204030204" pitchFamily="49" charset="0"/>
                          <a:cs typeface="Courier New" panose="02070309020205020404" pitchFamily="49"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1024947"/>
                  </a:ext>
                </a:extLst>
              </a:tr>
              <a:tr h="425410">
                <a:tc>
                  <a:txBody>
                    <a:bodyPr/>
                    <a:lstStyle/>
                    <a:p>
                      <a:pP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Conditional</a:t>
                      </a: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r>
                        <a:rPr lang="en-US" altLang="ko-KR" sz="1600" b="1" dirty="0">
                          <a:solidFill>
                            <a:sysClr val="windowText" lastClr="000000"/>
                          </a:solidFill>
                          <a:latin typeface="Consolas" panose="020B0609020204030204" pitchFamily="49" charset="0"/>
                          <a:cs typeface="Courier New" panose="02070309020205020404" pitchFamily="49" charset="0"/>
                        </a:rPr>
                        <a:t>? :</a:t>
                      </a:r>
                      <a:endParaRPr lang="ko-KR" altLang="en-US" sz="1600" b="1" dirty="0">
                        <a:solidFill>
                          <a:sysClr val="windowText" lastClr="000000"/>
                        </a:solidFill>
                        <a:latin typeface="Consolas" panose="020B0609020204030204" pitchFamily="49" charset="0"/>
                        <a:cs typeface="Courier New" panose="020703090202050204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lnSpc>
                          <a:spcPct val="150000"/>
                        </a:lnSpc>
                      </a:pPr>
                      <a:r>
                        <a:rPr lang="en-US" altLang="ko-KR" sz="1600" dirty="0">
                          <a:solidFill>
                            <a:sysClr val="windowText" lastClr="000000"/>
                          </a:solidFill>
                          <a:latin typeface="Times New Roman" panose="02020603050405020304" pitchFamily="18" charset="0"/>
                          <a:cs typeface="Times New Roman" panose="02020603050405020304" pitchFamily="18" charset="0"/>
                        </a:rPr>
                        <a:t>Lowest</a:t>
                      </a:r>
                      <a:endParaRPr lang="ko-KR" altLang="en-US" sz="16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8660029"/>
                  </a:ext>
                </a:extLst>
              </a:tr>
            </a:tbl>
          </a:graphicData>
        </a:graphic>
      </p:graphicFrame>
    </p:spTree>
    <p:extLst>
      <p:ext uri="{BB962C8B-B14F-4D97-AF65-F5344CB8AC3E}">
        <p14:creationId xmlns:p14="http://schemas.microsoft.com/office/powerpoint/2010/main" val="3618934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b="1" spc="-150" dirty="0">
                <a:ea typeface="Hack" panose="020B0609030202020204" pitchFamily="49" charset="0"/>
              </a:rPr>
              <a:t>An initial Block</a:t>
            </a:r>
            <a:endParaRPr lang="ko-KR" altLang="en-US" dirty="0"/>
          </a:p>
        </p:txBody>
      </p:sp>
      <p:sp>
        <p:nvSpPr>
          <p:cNvPr id="5" name="내용 개체 틀 4"/>
          <p:cNvSpPr>
            <a:spLocks noGrp="1"/>
          </p:cNvSpPr>
          <p:nvPr>
            <p:ph idx="1"/>
          </p:nvPr>
        </p:nvSpPr>
        <p:spPr>
          <a:xfrm>
            <a:off x="338399" y="1364400"/>
            <a:ext cx="11105455" cy="4556109"/>
          </a:xfrm>
        </p:spPr>
        <p:txBody>
          <a:bodyPr>
            <a:normAutofit/>
          </a:bodyPr>
          <a:lstStyle/>
          <a:p>
            <a:pPr marL="444500" indent="-444500">
              <a:defRPr/>
            </a:pPr>
            <a:r>
              <a:rPr lang="en-US" altLang="zh-TW" dirty="0">
                <a:latin typeface="Arial" panose="020B0604020202020204" pitchFamily="34" charset="0"/>
                <a:cs typeface="Arial" panose="020B0604020202020204" pitchFamily="34" charset="0"/>
              </a:rPr>
              <a:t>Execute exactly once during simulation</a:t>
            </a:r>
          </a:p>
          <a:p>
            <a:pPr marL="444500" indent="-444500">
              <a:defRPr/>
            </a:pPr>
            <a:r>
              <a:rPr lang="en-US" altLang="zh-TW" dirty="0">
                <a:latin typeface="Arial" panose="020B0604020202020204" pitchFamily="34" charset="0"/>
                <a:cs typeface="Arial" panose="020B0604020202020204" pitchFamily="34" charset="0"/>
              </a:rPr>
              <a:t>Start at simulation time 0 &amp;</a:t>
            </a:r>
          </a:p>
          <a:p>
            <a:pPr marL="444500" indent="-444500">
              <a:defRPr/>
            </a:pPr>
            <a:r>
              <a:rPr lang="en-US" altLang="zh-TW" dirty="0">
                <a:latin typeface="Arial" panose="020B0604020202020204" pitchFamily="34" charset="0"/>
                <a:cs typeface="Arial" panose="020B0604020202020204" pitchFamily="34" charset="0"/>
              </a:rPr>
              <a:t>Operate independently (Parallel)</a:t>
            </a:r>
          </a:p>
          <a:p>
            <a:endParaRPr lang="ko-KR" altLang="en-US" dirty="0"/>
          </a:p>
        </p:txBody>
      </p:sp>
      <p:sp>
        <p:nvSpPr>
          <p:cNvPr id="7" name="Text Box 4"/>
          <p:cNvSpPr txBox="1">
            <a:spLocks noChangeArrowheads="1"/>
          </p:cNvSpPr>
          <p:nvPr/>
        </p:nvSpPr>
        <p:spPr bwMode="auto">
          <a:xfrm>
            <a:off x="886502" y="2980355"/>
            <a:ext cx="10945280" cy="2308324"/>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dirty="0" err="1">
                <a:latin typeface="Consolas" panose="020B0609020204030204" pitchFamily="49" charset="0"/>
                <a:ea typeface="新細明體"/>
                <a:cs typeface="Courier New" panose="02070309020205020404" pitchFamily="49" charset="0"/>
              </a:rPr>
              <a:t>reg</a:t>
            </a:r>
            <a:r>
              <a:rPr lang="en-US" altLang="zh-TW" sz="2400" dirty="0">
                <a:latin typeface="Consolas" panose="020B0609020204030204" pitchFamily="49" charset="0"/>
                <a:ea typeface="新細明體"/>
                <a:cs typeface="Courier New" panose="02070309020205020404" pitchFamily="49" charset="0"/>
              </a:rPr>
              <a:t>  x, y, z;</a:t>
            </a:r>
          </a:p>
          <a:p>
            <a:pPr eaLnBrk="1" latinLnBrk="0" hangingPunct="1">
              <a:spcBef>
                <a:spcPct val="0"/>
              </a:spcBef>
              <a:buClrTx/>
              <a:buSzTx/>
              <a:buFontTx/>
              <a:buNone/>
            </a:pPr>
            <a:r>
              <a:rPr lang="en-US" altLang="zh-TW" sz="2400" dirty="0">
                <a:solidFill>
                  <a:schemeClr val="accent2"/>
                </a:solidFill>
                <a:latin typeface="Consolas" panose="020B0609020204030204" pitchFamily="49" charset="0"/>
                <a:ea typeface="新細明體"/>
                <a:cs typeface="Courier New" panose="02070309020205020404" pitchFamily="49" charset="0"/>
              </a:rPr>
              <a:t>initial</a:t>
            </a:r>
            <a:r>
              <a:rPr lang="en-US" altLang="zh-TW" sz="2400" dirty="0">
                <a:latin typeface="Consolas" panose="020B0609020204030204" pitchFamily="49" charset="0"/>
                <a:ea typeface="新細明體"/>
                <a:cs typeface="Courier New" panose="02070309020205020404" pitchFamily="49" charset="0"/>
              </a:rPr>
              <a:t>  </a:t>
            </a:r>
            <a:r>
              <a:rPr lang="en-US" altLang="zh-TW" sz="2400" dirty="0">
                <a:solidFill>
                  <a:srgbClr val="FF5050"/>
                </a:solidFill>
                <a:latin typeface="Consolas" panose="020B0609020204030204" pitchFamily="49" charset="0"/>
                <a:ea typeface="新細明體"/>
                <a:cs typeface="Courier New" panose="02070309020205020404" pitchFamily="49" charset="0"/>
              </a:rPr>
              <a:t>begin</a:t>
            </a:r>
            <a:r>
              <a:rPr lang="en-US" altLang="zh-TW" sz="2400" dirty="0">
                <a:latin typeface="Consolas" panose="020B0609020204030204" pitchFamily="49" charset="0"/>
                <a:ea typeface="新細明體"/>
                <a:cs typeface="Courier New" panose="02070309020205020404" pitchFamily="49" charset="0"/>
              </a:rPr>
              <a:t>       // complex statement</a:t>
            </a: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        x = 1`b0;  y = 1`b1;  z = 1`b0;</a:t>
            </a: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#10     x = 1`b1;  y = 1`b1;  z = 1`b1;</a:t>
            </a:r>
          </a:p>
          <a:p>
            <a:pPr eaLnBrk="1" latinLnBrk="0" hangingPunct="1">
              <a:spcBef>
                <a:spcPct val="0"/>
              </a:spcBef>
              <a:buClrTx/>
              <a:buSzTx/>
              <a:buFontTx/>
              <a:buNone/>
            </a:pPr>
            <a:r>
              <a:rPr lang="en-US" altLang="zh-TW" sz="2400" dirty="0">
                <a:solidFill>
                  <a:srgbClr val="FF5050"/>
                </a:solidFill>
                <a:latin typeface="Consolas" panose="020B0609020204030204" pitchFamily="49" charset="0"/>
                <a:ea typeface="新細明體"/>
                <a:cs typeface="Courier New" panose="02070309020205020404" pitchFamily="49" charset="0"/>
              </a:rPr>
              <a:t>end</a:t>
            </a:r>
          </a:p>
          <a:p>
            <a:pPr eaLnBrk="1" latinLnBrk="0" hangingPunct="1">
              <a:spcBef>
                <a:spcPct val="0"/>
              </a:spcBef>
              <a:buClrTx/>
              <a:buSzTx/>
              <a:buFontTx/>
              <a:buNone/>
            </a:pPr>
            <a:r>
              <a:rPr lang="en-US" altLang="zh-TW" sz="2400" dirty="0">
                <a:solidFill>
                  <a:schemeClr val="accent2"/>
                </a:solidFill>
                <a:latin typeface="Consolas" panose="020B0609020204030204" pitchFamily="49" charset="0"/>
                <a:ea typeface="新細明體"/>
                <a:cs typeface="Courier New" panose="02070309020205020404" pitchFamily="49" charset="0"/>
              </a:rPr>
              <a:t>initial</a:t>
            </a:r>
            <a:r>
              <a:rPr lang="en-US" altLang="zh-TW" sz="2400" dirty="0">
                <a:latin typeface="Consolas" panose="020B0609020204030204" pitchFamily="49" charset="0"/>
                <a:ea typeface="新細明體"/>
                <a:cs typeface="Courier New" panose="02070309020205020404" pitchFamily="49" charset="0"/>
              </a:rPr>
              <a:t> x = 1`b0;  // single statement but not recommended</a:t>
            </a:r>
          </a:p>
        </p:txBody>
      </p:sp>
    </p:spTree>
    <p:extLst>
      <p:ext uri="{BB962C8B-B14F-4D97-AF65-F5344CB8AC3E}">
        <p14:creationId xmlns:p14="http://schemas.microsoft.com/office/powerpoint/2010/main" val="765764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750111" y="1346357"/>
            <a:ext cx="8691779" cy="5158358"/>
            <a:chOff x="179388" y="1125538"/>
            <a:chExt cx="8856662" cy="5256212"/>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25538"/>
              <a:ext cx="5303837" cy="525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2708275"/>
              <a:ext cx="3394075" cy="208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제목 2"/>
          <p:cNvSpPr>
            <a:spLocks noGrp="1"/>
          </p:cNvSpPr>
          <p:nvPr>
            <p:ph type="title"/>
          </p:nvPr>
        </p:nvSpPr>
        <p:spPr/>
        <p:txBody>
          <a:bodyPr>
            <a:normAutofit/>
          </a:bodyPr>
          <a:lstStyle/>
          <a:p>
            <a:r>
              <a:rPr lang="en-US" altLang="ko-KR" b="1" spc="-150" dirty="0"/>
              <a:t>An initial Block</a:t>
            </a:r>
            <a:endParaRPr lang="ko-KR" altLang="en-US" dirty="0"/>
          </a:p>
        </p:txBody>
      </p:sp>
    </p:spTree>
    <p:extLst>
      <p:ext uri="{BB962C8B-B14F-4D97-AF65-F5344CB8AC3E}">
        <p14:creationId xmlns:p14="http://schemas.microsoft.com/office/powerpoint/2010/main" val="367814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endParaRPr kumimoji="1" lang="ko-KR" altLang="en-US" dirty="0"/>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0515600" cy="4351338"/>
          </a:xfrm>
        </p:spPr>
        <p:txBody>
          <a:bodyPr/>
          <a:lstStyle/>
          <a:p>
            <a:r>
              <a:rPr kumimoji="1" lang="en-US" altLang="ko-KR" dirty="0"/>
              <a:t>1</a:t>
            </a:r>
            <a:r>
              <a:rPr kumimoji="1" lang="en-US" altLang="ko-KR" baseline="30000" dirty="0"/>
              <a:t>st</a:t>
            </a:r>
            <a:r>
              <a:rPr kumimoji="1" lang="en-US" altLang="ko-KR" dirty="0"/>
              <a:t> clock cycle: Broadcast ‘1’ to two PEs and each PE multiplies the broadcast vector element by its own weight and updates accumulator</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F0625FC9-BC7A-4C44-A9AC-0B7F8EE2E2A7}"/>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8">
            <a:extLst>
              <a:ext uri="{FF2B5EF4-FFF2-40B4-BE49-F238E27FC236}">
                <a16:creationId xmlns:a16="http://schemas.microsoft.com/office/drawing/2014/main" id="{C27CE30A-15BE-D745-B79E-9E897BFE4F7B}"/>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BBA97BB4-611B-1945-B60D-B1FBF64DC9D2}"/>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5A203120-6A8C-E84E-8386-569D3A86C732}"/>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8" name="직사각형 27">
            <a:extLst>
              <a:ext uri="{FF2B5EF4-FFF2-40B4-BE49-F238E27FC236}">
                <a16:creationId xmlns:a16="http://schemas.microsoft.com/office/drawing/2014/main" id="{A178EDB1-B33B-FD46-A588-147862C3510C}"/>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29" name="직사각형 28">
            <a:extLst>
              <a:ext uri="{FF2B5EF4-FFF2-40B4-BE49-F238E27FC236}">
                <a16:creationId xmlns:a16="http://schemas.microsoft.com/office/drawing/2014/main" id="{6003B9D7-5422-BD4A-BD6A-AB8005DB0E8F}"/>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8980334" y="3241286"/>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6215296" y="3233289"/>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927100" y="3238160"/>
            <a:ext cx="1043602" cy="10827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2423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892583" y="3359729"/>
            <a:ext cx="9442909" cy="2308324"/>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dirty="0" err="1">
                <a:latin typeface="Consolas" panose="020B0609020204030204" pitchFamily="49" charset="0"/>
                <a:ea typeface="新細明體"/>
                <a:cs typeface="Courier New" panose="02070309020205020404" pitchFamily="49" charset="0"/>
              </a:rPr>
              <a:t>reg</a:t>
            </a:r>
            <a:r>
              <a:rPr lang="en-US" altLang="zh-TW" sz="2400" dirty="0">
                <a:latin typeface="Consolas" panose="020B0609020204030204" pitchFamily="49" charset="0"/>
                <a:ea typeface="新細明體"/>
                <a:cs typeface="Courier New" panose="02070309020205020404" pitchFamily="49" charset="0"/>
              </a:rPr>
              <a:t>  clock;                             </a:t>
            </a:r>
            <a:endParaRPr lang="en-US" altLang="zh-TW" sz="2400" dirty="0">
              <a:solidFill>
                <a:schemeClr val="accent2"/>
              </a:solidFill>
              <a:latin typeface="Consolas" panose="020B0609020204030204" pitchFamily="49" charset="0"/>
              <a:ea typeface="新細明體"/>
              <a:cs typeface="Courier New" panose="02070309020205020404" pitchFamily="49" charset="0"/>
            </a:endParaRPr>
          </a:p>
          <a:p>
            <a:pPr eaLnBrk="1" latinLnBrk="0" hangingPunct="1">
              <a:spcBef>
                <a:spcPct val="0"/>
              </a:spcBef>
              <a:buClrTx/>
              <a:buSzTx/>
              <a:buFontTx/>
              <a:buNone/>
            </a:pPr>
            <a:r>
              <a:rPr lang="en-US" altLang="zh-TW" sz="2400" dirty="0">
                <a:solidFill>
                  <a:schemeClr val="accent2"/>
                </a:solidFill>
                <a:latin typeface="Consolas" panose="020B0609020204030204" pitchFamily="49" charset="0"/>
                <a:ea typeface="新細明體"/>
                <a:cs typeface="Courier New" panose="02070309020205020404" pitchFamily="49" charset="0"/>
              </a:rPr>
              <a:t>initial  </a:t>
            </a:r>
            <a:r>
              <a:rPr lang="en-US" altLang="zh-TW" sz="2400" dirty="0">
                <a:latin typeface="Consolas" panose="020B0609020204030204" pitchFamily="49" charset="0"/>
                <a:ea typeface="新細明體"/>
                <a:cs typeface="Courier New" panose="02070309020205020404" pitchFamily="49" charset="0"/>
              </a:rPr>
              <a:t>clock = 1`b0;     //clock initialization</a:t>
            </a: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					  //with initial        </a:t>
            </a:r>
          </a:p>
          <a:p>
            <a:pPr eaLnBrk="1" latinLnBrk="0" hangingPunct="1">
              <a:spcBef>
                <a:spcPct val="0"/>
              </a:spcBef>
              <a:buClrTx/>
              <a:buSzTx/>
              <a:buFontTx/>
              <a:buNone/>
            </a:pPr>
            <a:endParaRPr lang="en-US" altLang="zh-TW" sz="2400" dirty="0">
              <a:latin typeface="Consolas" panose="020B0609020204030204" pitchFamily="49" charset="0"/>
              <a:ea typeface="新細明體"/>
              <a:cs typeface="Courier New" panose="02070309020205020404" pitchFamily="49" charset="0"/>
            </a:endParaRP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always  #5 clock = ~clock; // cycle = 10, 100MHz</a:t>
            </a:r>
          </a:p>
          <a:p>
            <a:pPr eaLnBrk="1" latinLnBrk="0" hangingPunct="1">
              <a:spcBef>
                <a:spcPct val="0"/>
              </a:spcBef>
              <a:buClrTx/>
              <a:buSzTx/>
              <a:buFontTx/>
              <a:buNone/>
            </a:pPr>
            <a:r>
              <a:rPr lang="en-US" altLang="zh-TW" sz="2400" dirty="0">
                <a:solidFill>
                  <a:srgbClr val="ED7D31"/>
                </a:solidFill>
                <a:latin typeface="Consolas" panose="020B0609020204030204" pitchFamily="49" charset="0"/>
                <a:ea typeface="新細明體"/>
                <a:cs typeface="Courier New" panose="02070309020205020404" pitchFamily="49" charset="0"/>
              </a:rPr>
              <a:t>initial</a:t>
            </a:r>
            <a:r>
              <a:rPr lang="en-US" altLang="zh-TW" sz="2400" dirty="0">
                <a:latin typeface="Consolas" panose="020B0609020204030204" pitchFamily="49" charset="0"/>
                <a:ea typeface="新細明體"/>
                <a:cs typeface="Courier New" panose="02070309020205020404" pitchFamily="49" charset="0"/>
              </a:rPr>
              <a:t> # 1000 $finish;  // $finish with initial  </a:t>
            </a:r>
          </a:p>
        </p:txBody>
      </p:sp>
      <p:sp>
        <p:nvSpPr>
          <p:cNvPr id="4" name="제목 3"/>
          <p:cNvSpPr>
            <a:spLocks noGrp="1"/>
          </p:cNvSpPr>
          <p:nvPr>
            <p:ph type="title"/>
          </p:nvPr>
        </p:nvSpPr>
        <p:spPr/>
        <p:txBody>
          <a:bodyPr>
            <a:normAutofit/>
          </a:bodyPr>
          <a:lstStyle/>
          <a:p>
            <a:r>
              <a:rPr lang="en-US" altLang="ko-KR" b="1" spc="-150" dirty="0"/>
              <a:t>An always Block</a:t>
            </a:r>
            <a:endParaRPr lang="ko-KR" altLang="en-US" dirty="0"/>
          </a:p>
        </p:txBody>
      </p:sp>
      <p:sp>
        <p:nvSpPr>
          <p:cNvPr id="6" name="내용 개체 틀 5"/>
          <p:cNvSpPr>
            <a:spLocks noGrp="1"/>
          </p:cNvSpPr>
          <p:nvPr>
            <p:ph idx="1"/>
          </p:nvPr>
        </p:nvSpPr>
        <p:spPr>
          <a:xfrm>
            <a:off x="338400" y="1364400"/>
            <a:ext cx="11016000" cy="1886800"/>
          </a:xfrm>
        </p:spPr>
        <p:txBody>
          <a:bodyPr/>
          <a:lstStyle/>
          <a:p>
            <a:pPr marL="444500" indent="-444500">
              <a:defRPr/>
            </a:pPr>
            <a:r>
              <a:rPr lang="en-US" altLang="zh-TW" dirty="0">
                <a:latin typeface="Arial" panose="020B0604020202020204" pitchFamily="34" charset="0"/>
                <a:cs typeface="Arial" panose="020B0604020202020204" pitchFamily="34" charset="0"/>
              </a:rPr>
              <a:t>Starts at simulation time 0</a:t>
            </a:r>
          </a:p>
          <a:p>
            <a:pPr marL="444500" indent="-444500">
              <a:defRPr/>
            </a:pPr>
            <a:r>
              <a:rPr lang="en-US" altLang="zh-TW" dirty="0">
                <a:latin typeface="Arial" panose="020B0604020202020204" pitchFamily="34" charset="0"/>
                <a:cs typeface="Arial" panose="020B0604020202020204" pitchFamily="34" charset="0"/>
              </a:rPr>
              <a:t>Executes continuously during simulation</a:t>
            </a:r>
          </a:p>
          <a:p>
            <a:pPr marL="444500" indent="-444500">
              <a:defRPr/>
            </a:pPr>
            <a:r>
              <a:rPr lang="en-US" altLang="zh-TW" dirty="0">
                <a:latin typeface="Arial" panose="020B0604020202020204" pitchFamily="34" charset="0"/>
                <a:cs typeface="Arial" panose="020B0604020202020204" pitchFamily="34" charset="0"/>
              </a:rPr>
              <a:t>Behavior modeling should be located inside of procedural</a:t>
            </a:r>
            <a:br>
              <a:rPr lang="en-US" altLang="zh-TW" dirty="0">
                <a:latin typeface="Arial" panose="020B0604020202020204" pitchFamily="34" charset="0"/>
                <a:cs typeface="Arial" panose="020B0604020202020204" pitchFamily="34" charset="0"/>
              </a:rPr>
            </a:br>
            <a:r>
              <a:rPr lang="en-US" altLang="zh-TW" dirty="0">
                <a:latin typeface="Arial" panose="020B0604020202020204" pitchFamily="34" charset="0"/>
                <a:cs typeface="Arial" panose="020B0604020202020204" pitchFamily="34" charset="0"/>
              </a:rPr>
              <a:t>constructs</a:t>
            </a:r>
          </a:p>
        </p:txBody>
      </p:sp>
    </p:spTree>
    <p:extLst>
      <p:ext uri="{BB962C8B-B14F-4D97-AF65-F5344CB8AC3E}">
        <p14:creationId xmlns:p14="http://schemas.microsoft.com/office/powerpoint/2010/main" val="2448728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338400" y="3510315"/>
            <a:ext cx="6093212" cy="1200329"/>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1800" dirty="0" err="1">
                <a:latin typeface="Consolas" panose="020B0609020204030204" pitchFamily="49" charset="0"/>
                <a:ea typeface="新細明體"/>
                <a:cs typeface="Courier New" panose="02070309020205020404" pitchFamily="49" charset="0"/>
              </a:rPr>
              <a:t>reg</a:t>
            </a:r>
            <a:r>
              <a:rPr lang="en-US" altLang="zh-TW" sz="1800" dirty="0">
                <a:latin typeface="Consolas" panose="020B0609020204030204" pitchFamily="49" charset="0"/>
                <a:ea typeface="新細明體"/>
                <a:cs typeface="Courier New" panose="02070309020205020404" pitchFamily="49" charset="0"/>
              </a:rPr>
              <a:t>  x, y;</a:t>
            </a:r>
          </a:p>
          <a:p>
            <a:pPr eaLnBrk="1" latinLnBrk="0" hangingPunct="1">
              <a:spcBef>
                <a:spcPct val="0"/>
              </a:spcBef>
              <a:buClrTx/>
              <a:buSzTx/>
              <a:buFontTx/>
              <a:buNone/>
            </a:pPr>
            <a:r>
              <a:rPr lang="en-US" altLang="zh-TW" sz="1800" dirty="0">
                <a:latin typeface="Consolas" panose="020B0609020204030204" pitchFamily="49" charset="0"/>
                <a:ea typeface="新細明體"/>
                <a:cs typeface="Courier New" panose="02070309020205020404" pitchFamily="49" charset="0"/>
              </a:rPr>
              <a:t>integer count;</a:t>
            </a:r>
          </a:p>
          <a:p>
            <a:pPr eaLnBrk="1" latinLnBrk="0" hangingPunct="1">
              <a:spcBef>
                <a:spcPct val="0"/>
              </a:spcBef>
              <a:buClrTx/>
              <a:buSzTx/>
              <a:buFontTx/>
              <a:buNone/>
            </a:pPr>
            <a:r>
              <a:rPr lang="en-US" altLang="zh-TW" sz="1800" dirty="0">
                <a:latin typeface="Consolas" panose="020B0609020204030204" pitchFamily="49" charset="0"/>
                <a:ea typeface="新細明體"/>
                <a:cs typeface="Courier New" panose="02070309020205020404" pitchFamily="49" charset="0"/>
              </a:rPr>
              <a:t>    </a:t>
            </a:r>
            <a:r>
              <a:rPr lang="en-US" altLang="zh-TW" sz="1800" dirty="0">
                <a:solidFill>
                  <a:schemeClr val="accent2"/>
                </a:solidFill>
                <a:latin typeface="Consolas" panose="020B0609020204030204" pitchFamily="49" charset="0"/>
                <a:ea typeface="新細明體"/>
                <a:cs typeface="Courier New" panose="02070309020205020404" pitchFamily="49" charset="0"/>
              </a:rPr>
              <a:t>#25</a:t>
            </a:r>
            <a:r>
              <a:rPr lang="en-US" altLang="zh-TW" sz="1800" dirty="0">
                <a:latin typeface="Consolas" panose="020B0609020204030204" pitchFamily="49" charset="0"/>
                <a:ea typeface="新細明體"/>
                <a:cs typeface="Courier New" panose="02070309020205020404" pitchFamily="49" charset="0"/>
              </a:rPr>
              <a:t>  y </a:t>
            </a:r>
            <a:r>
              <a:rPr lang="en-US" altLang="zh-TW" sz="1800" dirty="0">
                <a:solidFill>
                  <a:schemeClr val="accent2"/>
                </a:solidFill>
                <a:latin typeface="Consolas" panose="020B0609020204030204" pitchFamily="49" charset="0"/>
                <a:ea typeface="新細明體"/>
                <a:cs typeface="Courier New" panose="02070309020205020404" pitchFamily="49" charset="0"/>
              </a:rPr>
              <a:t>=</a:t>
            </a:r>
            <a:r>
              <a:rPr lang="en-US" altLang="zh-TW" sz="1800" dirty="0">
                <a:latin typeface="Consolas" panose="020B0609020204030204" pitchFamily="49" charset="0"/>
                <a:ea typeface="新細明體"/>
                <a:cs typeface="Courier New" panose="02070309020205020404" pitchFamily="49" charset="0"/>
              </a:rPr>
              <a:t> ~x; // at time </a:t>
            </a:r>
            <a:r>
              <a:rPr lang="en-US" altLang="zh-TW" sz="1800" dirty="0">
                <a:solidFill>
                  <a:srgbClr val="FF5050"/>
                </a:solidFill>
                <a:latin typeface="Consolas" panose="020B0609020204030204" pitchFamily="49" charset="0"/>
                <a:ea typeface="新細明體"/>
                <a:cs typeface="Courier New" panose="02070309020205020404" pitchFamily="49" charset="0"/>
              </a:rPr>
              <a:t>25</a:t>
            </a:r>
          </a:p>
          <a:p>
            <a:pPr eaLnBrk="1" latinLnBrk="0" hangingPunct="1">
              <a:spcBef>
                <a:spcPct val="0"/>
              </a:spcBef>
              <a:buClrTx/>
              <a:buSzTx/>
              <a:buFontTx/>
              <a:buNone/>
            </a:pPr>
            <a:r>
              <a:rPr lang="en-US" altLang="zh-TW" sz="1800" dirty="0">
                <a:latin typeface="Consolas" panose="020B0609020204030204" pitchFamily="49" charset="0"/>
                <a:ea typeface="新細明體"/>
                <a:cs typeface="Courier New" panose="02070309020205020404" pitchFamily="49" charset="0"/>
              </a:rPr>
              <a:t>    </a:t>
            </a:r>
            <a:r>
              <a:rPr lang="en-US" altLang="zh-TW" sz="1800" dirty="0">
                <a:solidFill>
                  <a:schemeClr val="accent2"/>
                </a:solidFill>
                <a:latin typeface="Consolas" panose="020B0609020204030204" pitchFamily="49" charset="0"/>
                <a:ea typeface="新細明體"/>
                <a:cs typeface="Courier New" panose="02070309020205020404" pitchFamily="49" charset="0"/>
              </a:rPr>
              <a:t>#15</a:t>
            </a:r>
            <a:r>
              <a:rPr lang="en-US" altLang="zh-TW" sz="1800" dirty="0">
                <a:latin typeface="Consolas" panose="020B0609020204030204" pitchFamily="49" charset="0"/>
                <a:ea typeface="新細明體"/>
                <a:cs typeface="Courier New" panose="02070309020205020404" pitchFamily="49" charset="0"/>
              </a:rPr>
              <a:t>  count </a:t>
            </a:r>
            <a:r>
              <a:rPr lang="en-US" altLang="zh-TW" sz="1800" dirty="0">
                <a:solidFill>
                  <a:schemeClr val="accent2"/>
                </a:solidFill>
                <a:latin typeface="Consolas" panose="020B0609020204030204" pitchFamily="49" charset="0"/>
                <a:ea typeface="新細明體"/>
                <a:cs typeface="Courier New" panose="02070309020205020404" pitchFamily="49" charset="0"/>
              </a:rPr>
              <a:t>=</a:t>
            </a:r>
            <a:r>
              <a:rPr lang="en-US" altLang="zh-TW" sz="1800" dirty="0">
                <a:latin typeface="Consolas" panose="020B0609020204030204" pitchFamily="49" charset="0"/>
                <a:ea typeface="新細明體"/>
                <a:cs typeface="Courier New" panose="02070309020205020404" pitchFamily="49" charset="0"/>
              </a:rPr>
              <a:t> count  + 1; // at time </a:t>
            </a:r>
            <a:r>
              <a:rPr lang="en-US" altLang="zh-TW" sz="1800" dirty="0">
                <a:solidFill>
                  <a:srgbClr val="FF5050"/>
                </a:solidFill>
                <a:latin typeface="Consolas" panose="020B0609020204030204" pitchFamily="49" charset="0"/>
                <a:ea typeface="新細明體"/>
                <a:cs typeface="Courier New" panose="02070309020205020404" pitchFamily="49" charset="0"/>
              </a:rPr>
              <a:t>40</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292" y="2003760"/>
            <a:ext cx="5539895" cy="4213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제목 3"/>
          <p:cNvSpPr>
            <a:spLocks noGrp="1"/>
          </p:cNvSpPr>
          <p:nvPr>
            <p:ph type="title"/>
          </p:nvPr>
        </p:nvSpPr>
        <p:spPr/>
        <p:txBody>
          <a:bodyPr>
            <a:normAutofit/>
          </a:bodyPr>
          <a:lstStyle/>
          <a:p>
            <a:r>
              <a:rPr lang="en-US" altLang="ko-KR" b="1" spc="-150" dirty="0"/>
              <a:t>Regular Delay Control</a:t>
            </a:r>
            <a:endParaRPr lang="ko-KR" altLang="en-US" dirty="0"/>
          </a:p>
        </p:txBody>
      </p:sp>
      <p:sp>
        <p:nvSpPr>
          <p:cNvPr id="7" name="내용 개체 틀 6"/>
          <p:cNvSpPr>
            <a:spLocks noGrp="1"/>
          </p:cNvSpPr>
          <p:nvPr>
            <p:ph idx="1"/>
          </p:nvPr>
        </p:nvSpPr>
        <p:spPr/>
        <p:txBody>
          <a:bodyPr>
            <a:normAutofit/>
          </a:bodyPr>
          <a:lstStyle/>
          <a:p>
            <a:pPr marL="444500" indent="-444500"/>
            <a:r>
              <a:rPr lang="en-US" altLang="zh-TW" sz="2400" dirty="0">
                <a:solidFill>
                  <a:schemeClr val="accent2"/>
                </a:solidFill>
                <a:latin typeface="Arial" panose="020B0604020202020204" pitchFamily="34" charset="0"/>
                <a:cs typeface="Arial" panose="020B0604020202020204" pitchFamily="34" charset="0"/>
              </a:rPr>
              <a:t>Regular</a:t>
            </a:r>
            <a:r>
              <a:rPr lang="en-US" altLang="zh-TW" sz="2400" dirty="0">
                <a:latin typeface="Arial" panose="020B0604020202020204" pitchFamily="34" charset="0"/>
                <a:cs typeface="Arial" panose="020B0604020202020204" pitchFamily="34" charset="0"/>
              </a:rPr>
              <a:t> delay control</a:t>
            </a:r>
          </a:p>
          <a:p>
            <a:pPr marL="909638" lvl="1"/>
            <a:r>
              <a:rPr lang="en-US" altLang="zh-TW" sz="2000" dirty="0">
                <a:latin typeface="Arial" panose="020B0604020202020204" pitchFamily="34" charset="0"/>
                <a:cs typeface="Arial" panose="020B0604020202020204" pitchFamily="34" charset="0"/>
              </a:rPr>
              <a:t>Defers the execution of the entire statement</a:t>
            </a:r>
          </a:p>
          <a:p>
            <a:pPr marL="909638" lvl="1"/>
            <a:r>
              <a:rPr lang="en-US" altLang="zh-TW" sz="2000" dirty="0">
                <a:latin typeface="Arial" panose="020B0604020202020204" pitchFamily="34" charset="0"/>
                <a:cs typeface="Arial" panose="020B0604020202020204" pitchFamily="34" charset="0"/>
              </a:rPr>
              <a:t>For test bench</a:t>
            </a:r>
          </a:p>
        </p:txBody>
      </p:sp>
    </p:spTree>
    <p:extLst>
      <p:ext uri="{BB962C8B-B14F-4D97-AF65-F5344CB8AC3E}">
        <p14:creationId xmlns:p14="http://schemas.microsoft.com/office/powerpoint/2010/main" val="1944185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1042144" y="2410687"/>
            <a:ext cx="8831527" cy="707886"/>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000" dirty="0">
                <a:latin typeface="Consolas" panose="020B0609020204030204" pitchFamily="49" charset="0"/>
                <a:ea typeface="新細明體"/>
                <a:cs typeface="Courier New" panose="02070309020205020404" pitchFamily="49" charset="0"/>
              </a:rPr>
              <a:t>y </a:t>
            </a:r>
            <a:r>
              <a:rPr lang="en-US" altLang="zh-TW" sz="2000" dirty="0">
                <a:solidFill>
                  <a:schemeClr val="accent2"/>
                </a:solidFill>
                <a:latin typeface="Consolas" panose="020B0609020204030204" pitchFamily="49" charset="0"/>
                <a:ea typeface="新細明體"/>
                <a:cs typeface="Courier New" panose="02070309020205020404" pitchFamily="49" charset="0"/>
              </a:rPr>
              <a:t>= #25</a:t>
            </a:r>
            <a:r>
              <a:rPr lang="en-US" altLang="zh-TW" sz="2000" dirty="0">
                <a:latin typeface="Consolas" panose="020B0609020204030204" pitchFamily="49" charset="0"/>
                <a:ea typeface="新細明體"/>
                <a:cs typeface="Courier New" panose="02070309020205020404" pitchFamily="49" charset="0"/>
              </a:rPr>
              <a:t>  ~x;               // assign to y at time </a:t>
            </a:r>
            <a:r>
              <a:rPr lang="en-US" altLang="zh-TW" sz="2000" dirty="0">
                <a:solidFill>
                  <a:srgbClr val="FF5050"/>
                </a:solidFill>
                <a:latin typeface="Consolas" panose="020B0609020204030204" pitchFamily="49" charset="0"/>
                <a:ea typeface="新細明體"/>
                <a:cs typeface="Courier New" panose="02070309020205020404" pitchFamily="49" charset="0"/>
              </a:rPr>
              <a:t>25</a:t>
            </a:r>
          </a:p>
          <a:p>
            <a:pPr eaLnBrk="1" latinLnBrk="0" hangingPunct="1">
              <a:spcBef>
                <a:spcPct val="0"/>
              </a:spcBef>
              <a:buClrTx/>
              <a:buSzTx/>
              <a:buFontTx/>
              <a:buNone/>
            </a:pPr>
            <a:r>
              <a:rPr lang="en-US" altLang="zh-TW" sz="2000" dirty="0">
                <a:latin typeface="Consolas" panose="020B0609020204030204" pitchFamily="49" charset="0"/>
                <a:ea typeface="新細明體"/>
                <a:cs typeface="Courier New" panose="02070309020205020404" pitchFamily="49" charset="0"/>
              </a:rPr>
              <a:t>count </a:t>
            </a:r>
            <a:r>
              <a:rPr lang="en-US" altLang="zh-TW" sz="2000" dirty="0">
                <a:solidFill>
                  <a:schemeClr val="accent2"/>
                </a:solidFill>
                <a:latin typeface="Consolas" panose="020B0609020204030204" pitchFamily="49" charset="0"/>
                <a:ea typeface="新細明體"/>
                <a:cs typeface="Courier New" panose="02070309020205020404" pitchFamily="49" charset="0"/>
              </a:rPr>
              <a:t>= #15</a:t>
            </a:r>
            <a:r>
              <a:rPr lang="en-US" altLang="zh-TW" sz="2000" dirty="0">
                <a:latin typeface="Consolas" panose="020B0609020204030204" pitchFamily="49" charset="0"/>
                <a:ea typeface="新細明體"/>
                <a:cs typeface="Courier New" panose="02070309020205020404" pitchFamily="49" charset="0"/>
              </a:rPr>
              <a:t> count  + 1;    // assign to count at time</a:t>
            </a:r>
            <a:r>
              <a:rPr lang="en-US" altLang="zh-TW" sz="2000" dirty="0">
                <a:solidFill>
                  <a:srgbClr val="FF5050"/>
                </a:solidFill>
                <a:latin typeface="Consolas" panose="020B0609020204030204" pitchFamily="49" charset="0"/>
                <a:ea typeface="新細明體"/>
                <a:cs typeface="Courier New" panose="02070309020205020404" pitchFamily="49" charset="0"/>
              </a:rPr>
              <a:t> 40</a:t>
            </a:r>
          </a:p>
        </p:txBody>
      </p:sp>
      <p:sp>
        <p:nvSpPr>
          <p:cNvPr id="8" name="Rectangle 6"/>
          <p:cNvSpPr>
            <a:spLocks noChangeArrowheads="1"/>
          </p:cNvSpPr>
          <p:nvPr/>
        </p:nvSpPr>
        <p:spPr bwMode="auto">
          <a:xfrm>
            <a:off x="1042144" y="3270532"/>
            <a:ext cx="8831527" cy="707886"/>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000" dirty="0">
                <a:latin typeface="Consolas" panose="020B0609020204030204" pitchFamily="49" charset="0"/>
                <a:ea typeface="新細明體"/>
                <a:cs typeface="Courier New" panose="02070309020205020404" pitchFamily="49" charset="0"/>
              </a:rPr>
              <a:t>y &lt;</a:t>
            </a:r>
            <a:r>
              <a:rPr lang="en-US" altLang="zh-TW" sz="2000" dirty="0">
                <a:solidFill>
                  <a:schemeClr val="accent2"/>
                </a:solidFill>
                <a:latin typeface="Consolas" panose="020B0609020204030204" pitchFamily="49" charset="0"/>
                <a:ea typeface="新細明體"/>
                <a:cs typeface="Courier New" panose="02070309020205020404" pitchFamily="49" charset="0"/>
              </a:rPr>
              <a:t>= #25</a:t>
            </a:r>
            <a:r>
              <a:rPr lang="en-US" altLang="zh-TW" sz="2000" dirty="0">
                <a:latin typeface="Consolas" panose="020B0609020204030204" pitchFamily="49" charset="0"/>
                <a:ea typeface="新細明體"/>
                <a:cs typeface="Courier New" panose="02070309020205020404" pitchFamily="49" charset="0"/>
              </a:rPr>
              <a:t>  ~x;             // assign to y at time </a:t>
            </a:r>
            <a:r>
              <a:rPr lang="en-US" altLang="zh-TW" sz="2000" dirty="0">
                <a:solidFill>
                  <a:srgbClr val="FF5050"/>
                </a:solidFill>
                <a:latin typeface="Consolas" panose="020B0609020204030204" pitchFamily="49" charset="0"/>
                <a:ea typeface="新細明體"/>
                <a:cs typeface="Courier New" panose="02070309020205020404" pitchFamily="49" charset="0"/>
              </a:rPr>
              <a:t>25</a:t>
            </a:r>
            <a:r>
              <a:rPr lang="en-US" altLang="zh-TW" sz="2000" dirty="0">
                <a:latin typeface="Consolas" panose="020B0609020204030204" pitchFamily="49" charset="0"/>
                <a:ea typeface="新細明體"/>
                <a:cs typeface="Courier New" panose="02070309020205020404" pitchFamily="49" charset="0"/>
              </a:rPr>
              <a:t> </a:t>
            </a:r>
          </a:p>
          <a:p>
            <a:pPr eaLnBrk="1" latinLnBrk="0" hangingPunct="1">
              <a:spcBef>
                <a:spcPct val="0"/>
              </a:spcBef>
              <a:buClrTx/>
              <a:buSzTx/>
              <a:buFontTx/>
              <a:buNone/>
            </a:pPr>
            <a:r>
              <a:rPr lang="en-US" altLang="zh-TW" sz="2000" dirty="0">
                <a:latin typeface="Consolas" panose="020B0609020204030204" pitchFamily="49" charset="0"/>
                <a:ea typeface="新細明體"/>
                <a:cs typeface="Courier New" panose="02070309020205020404" pitchFamily="49" charset="0"/>
              </a:rPr>
              <a:t>count &lt;</a:t>
            </a:r>
            <a:r>
              <a:rPr lang="en-US" altLang="zh-TW" sz="2000" dirty="0">
                <a:solidFill>
                  <a:schemeClr val="accent2"/>
                </a:solidFill>
                <a:latin typeface="Consolas" panose="020B0609020204030204" pitchFamily="49" charset="0"/>
                <a:ea typeface="新細明體"/>
                <a:cs typeface="Courier New" panose="02070309020205020404" pitchFamily="49" charset="0"/>
              </a:rPr>
              <a:t>= #15</a:t>
            </a:r>
            <a:r>
              <a:rPr lang="en-US" altLang="zh-TW" sz="2000" dirty="0">
                <a:latin typeface="Consolas" panose="020B0609020204030204" pitchFamily="49" charset="0"/>
                <a:ea typeface="新細明體"/>
                <a:cs typeface="Courier New" panose="02070309020205020404" pitchFamily="49" charset="0"/>
              </a:rPr>
              <a:t> count + 1;  // assign to count at time</a:t>
            </a:r>
            <a:r>
              <a:rPr lang="en-US" altLang="zh-TW" sz="2000" dirty="0">
                <a:solidFill>
                  <a:srgbClr val="FF5050"/>
                </a:solidFill>
                <a:latin typeface="Consolas" panose="020B0609020204030204" pitchFamily="49" charset="0"/>
                <a:ea typeface="新細明體"/>
                <a:cs typeface="Courier New" panose="02070309020205020404" pitchFamily="49" charset="0"/>
              </a:rPr>
              <a:t> 15</a:t>
            </a:r>
          </a:p>
        </p:txBody>
      </p:sp>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144" y="4222740"/>
            <a:ext cx="5653868" cy="2135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0771" y="4222740"/>
            <a:ext cx="2882900" cy="2157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제목 3"/>
          <p:cNvSpPr>
            <a:spLocks noGrp="1"/>
          </p:cNvSpPr>
          <p:nvPr>
            <p:ph type="title"/>
          </p:nvPr>
        </p:nvSpPr>
        <p:spPr/>
        <p:txBody>
          <a:bodyPr>
            <a:normAutofit fontScale="90000"/>
          </a:bodyPr>
          <a:lstStyle/>
          <a:p>
            <a:r>
              <a:rPr lang="en-US" altLang="ko-KR" b="1" spc="-150" dirty="0"/>
              <a:t>Intra-Assignment Delay Control</a:t>
            </a:r>
            <a:endParaRPr lang="ko-KR" altLang="en-US" dirty="0"/>
          </a:p>
        </p:txBody>
      </p:sp>
      <p:sp>
        <p:nvSpPr>
          <p:cNvPr id="5" name="내용 개체 틀 4"/>
          <p:cNvSpPr>
            <a:spLocks noGrp="1"/>
          </p:cNvSpPr>
          <p:nvPr>
            <p:ph idx="1"/>
          </p:nvPr>
        </p:nvSpPr>
        <p:spPr>
          <a:xfrm>
            <a:off x="338400" y="1364400"/>
            <a:ext cx="10782182" cy="986691"/>
          </a:xfrm>
        </p:spPr>
        <p:txBody>
          <a:bodyPr>
            <a:normAutofit fontScale="85000" lnSpcReduction="20000"/>
          </a:bodyPr>
          <a:lstStyle/>
          <a:p>
            <a:pPr marL="444500" indent="-444500"/>
            <a:r>
              <a:rPr lang="en-US" altLang="zh-TW" dirty="0">
                <a:solidFill>
                  <a:schemeClr val="accent2"/>
                </a:solidFill>
                <a:latin typeface="Arial" panose="020B0604020202020204" pitchFamily="34" charset="0"/>
                <a:cs typeface="Arial" panose="020B0604020202020204" pitchFamily="34" charset="0"/>
              </a:rPr>
              <a:t>Intra-assignment</a:t>
            </a:r>
            <a:r>
              <a:rPr lang="en-US" altLang="zh-TW" dirty="0">
                <a:latin typeface="Arial" panose="020B0604020202020204" pitchFamily="34" charset="0"/>
                <a:cs typeface="Arial" panose="020B0604020202020204" pitchFamily="34" charset="0"/>
              </a:rPr>
              <a:t> delay control</a:t>
            </a:r>
          </a:p>
          <a:p>
            <a:pPr marL="909638" lvl="1"/>
            <a:r>
              <a:rPr lang="en-US" altLang="zh-TW" dirty="0">
                <a:latin typeface="Arial" panose="020B0604020202020204" pitchFamily="34" charset="0"/>
                <a:cs typeface="Arial" panose="020B0604020202020204" pitchFamily="34" charset="0"/>
              </a:rPr>
              <a:t>Defers the assignment to the left-hand-side variable</a:t>
            </a:r>
          </a:p>
          <a:p>
            <a:pPr marL="909638" lvl="1"/>
            <a:r>
              <a:rPr lang="en-US" altLang="zh-TW" dirty="0">
                <a:solidFill>
                  <a:srgbClr val="FF0000"/>
                </a:solidFill>
                <a:latin typeface="Arial" panose="020B0604020202020204" pitchFamily="34" charset="0"/>
                <a:cs typeface="Arial" panose="020B0604020202020204" pitchFamily="34" charset="0"/>
              </a:rPr>
              <a:t>Right side is already calculated</a:t>
            </a:r>
          </a:p>
          <a:p>
            <a:endParaRPr lang="ko-KR" altLang="en-US" dirty="0"/>
          </a:p>
        </p:txBody>
      </p:sp>
    </p:spTree>
    <p:extLst>
      <p:ext uri="{BB962C8B-B14F-4D97-AF65-F5344CB8AC3E}">
        <p14:creationId xmlns:p14="http://schemas.microsoft.com/office/powerpoint/2010/main" val="7716074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b="1" spc="-150" dirty="0"/>
              <a:t>Procedural Assignments</a:t>
            </a:r>
            <a:endParaRPr lang="ko-KR" altLang="en-US" dirty="0"/>
          </a:p>
        </p:txBody>
      </p:sp>
      <p:sp>
        <p:nvSpPr>
          <p:cNvPr id="5" name="내용 개체 틀 4"/>
          <p:cNvSpPr>
            <a:spLocks noGrp="1"/>
          </p:cNvSpPr>
          <p:nvPr>
            <p:ph idx="1"/>
          </p:nvPr>
        </p:nvSpPr>
        <p:spPr/>
        <p:txBody>
          <a:bodyPr>
            <a:normAutofit/>
          </a:bodyPr>
          <a:lstStyle/>
          <a:p>
            <a:pPr marL="444500" indent="-444500"/>
            <a:r>
              <a:rPr lang="en-US" altLang="zh-TW" dirty="0">
                <a:latin typeface="Arial" panose="020B0604020202020204" pitchFamily="34" charset="0"/>
                <a:cs typeface="Arial" panose="020B0604020202020204" pitchFamily="34" charset="0"/>
              </a:rPr>
              <a:t>Syntax</a:t>
            </a:r>
          </a:p>
          <a:p>
            <a:pPr marL="444500" indent="-444500">
              <a:buNone/>
            </a:pPr>
            <a:r>
              <a:rPr lang="en-US" altLang="zh-TW" sz="2400" dirty="0">
                <a:solidFill>
                  <a:schemeClr val="accent2"/>
                </a:solidFill>
                <a:latin typeface="Arial" panose="020B0604020202020204" pitchFamily="34" charset="0"/>
                <a:cs typeface="Arial" panose="020B0604020202020204" pitchFamily="34" charset="0"/>
              </a:rPr>
              <a:t>	</a:t>
            </a:r>
            <a:r>
              <a:rPr lang="en-US" altLang="zh-TW" sz="2400" dirty="0" err="1">
                <a:solidFill>
                  <a:schemeClr val="accent2"/>
                </a:solidFill>
                <a:latin typeface="Arial" panose="020B0604020202020204" pitchFamily="34" charset="0"/>
                <a:cs typeface="Arial" panose="020B0604020202020204" pitchFamily="34" charset="0"/>
              </a:rPr>
              <a:t>variable_lvalue</a:t>
            </a:r>
            <a:r>
              <a:rPr lang="en-US" altLang="zh-TW" sz="2400" dirty="0">
                <a:solidFill>
                  <a:schemeClr val="accent2"/>
                </a:solidFill>
                <a:latin typeface="Arial" panose="020B0604020202020204" pitchFamily="34" charset="0"/>
                <a:cs typeface="Arial" panose="020B0604020202020204" pitchFamily="34" charset="0"/>
              </a:rPr>
              <a:t>   = [</a:t>
            </a:r>
            <a:r>
              <a:rPr lang="en-US" altLang="zh-TW" sz="2400" dirty="0" err="1">
                <a:solidFill>
                  <a:schemeClr val="accent2"/>
                </a:solidFill>
                <a:latin typeface="Arial" panose="020B0604020202020204" pitchFamily="34" charset="0"/>
                <a:cs typeface="Arial" panose="020B0604020202020204" pitchFamily="34" charset="0"/>
              </a:rPr>
              <a:t>timing_control</a:t>
            </a:r>
            <a:r>
              <a:rPr lang="en-US" altLang="zh-TW" sz="2400" dirty="0">
                <a:solidFill>
                  <a:schemeClr val="accent2"/>
                </a:solidFill>
                <a:latin typeface="Arial" panose="020B0604020202020204" pitchFamily="34" charset="0"/>
                <a:cs typeface="Arial" panose="020B0604020202020204" pitchFamily="34" charset="0"/>
              </a:rPr>
              <a:t>] expression</a:t>
            </a:r>
          </a:p>
          <a:p>
            <a:pPr marL="444500" indent="-444500">
              <a:buNone/>
            </a:pPr>
            <a:r>
              <a:rPr lang="en-US" altLang="zh-TW" sz="2400" dirty="0">
                <a:solidFill>
                  <a:schemeClr val="accent2"/>
                </a:solidFill>
                <a:latin typeface="Arial" panose="020B0604020202020204" pitchFamily="34" charset="0"/>
                <a:cs typeface="Arial" panose="020B0604020202020204" pitchFamily="34" charset="0"/>
              </a:rPr>
              <a:t>	</a:t>
            </a:r>
            <a:r>
              <a:rPr lang="en-US" altLang="zh-TW" sz="2400" dirty="0" err="1">
                <a:solidFill>
                  <a:schemeClr val="accent2"/>
                </a:solidFill>
                <a:latin typeface="Arial" panose="020B0604020202020204" pitchFamily="34" charset="0"/>
                <a:cs typeface="Arial" panose="020B0604020202020204" pitchFamily="34" charset="0"/>
              </a:rPr>
              <a:t>variable_lvalue</a:t>
            </a:r>
            <a:r>
              <a:rPr lang="en-US" altLang="zh-TW" sz="2400" dirty="0">
                <a:solidFill>
                  <a:schemeClr val="accent2"/>
                </a:solidFill>
                <a:latin typeface="Arial" panose="020B0604020202020204" pitchFamily="34" charset="0"/>
                <a:cs typeface="Arial" panose="020B0604020202020204" pitchFamily="34" charset="0"/>
              </a:rPr>
              <a:t> &lt;= [</a:t>
            </a:r>
            <a:r>
              <a:rPr lang="en-US" altLang="zh-TW" sz="2400" dirty="0" err="1">
                <a:solidFill>
                  <a:schemeClr val="accent2"/>
                </a:solidFill>
                <a:latin typeface="Arial" panose="020B0604020202020204" pitchFamily="34" charset="0"/>
                <a:cs typeface="Arial" panose="020B0604020202020204" pitchFamily="34" charset="0"/>
              </a:rPr>
              <a:t>timing_control</a:t>
            </a:r>
            <a:r>
              <a:rPr lang="en-US" altLang="zh-TW" sz="2400" dirty="0">
                <a:solidFill>
                  <a:schemeClr val="accent2"/>
                </a:solidFill>
                <a:latin typeface="Arial" panose="020B0604020202020204" pitchFamily="34" charset="0"/>
                <a:cs typeface="Arial" panose="020B0604020202020204" pitchFamily="34" charset="0"/>
              </a:rPr>
              <a:t>] expression</a:t>
            </a:r>
          </a:p>
          <a:p>
            <a:pPr marL="444500" indent="-444500">
              <a:buNone/>
            </a:pPr>
            <a:r>
              <a:rPr lang="en-US" altLang="zh-TW" sz="2400" dirty="0">
                <a:solidFill>
                  <a:schemeClr val="accent2"/>
                </a:solidFill>
                <a:latin typeface="Arial" panose="020B0604020202020204" pitchFamily="34" charset="0"/>
                <a:cs typeface="Arial" panose="020B0604020202020204" pitchFamily="34" charset="0"/>
              </a:rPr>
              <a:t>	[</a:t>
            </a:r>
            <a:r>
              <a:rPr lang="en-US" altLang="zh-TW" sz="2400" dirty="0" err="1">
                <a:solidFill>
                  <a:schemeClr val="accent2"/>
                </a:solidFill>
                <a:latin typeface="Arial" panose="020B0604020202020204" pitchFamily="34" charset="0"/>
                <a:cs typeface="Arial" panose="020B0604020202020204" pitchFamily="34" charset="0"/>
              </a:rPr>
              <a:t>timing_control</a:t>
            </a:r>
            <a:r>
              <a:rPr lang="en-US" altLang="zh-TW" sz="2400" dirty="0">
                <a:solidFill>
                  <a:schemeClr val="accent2"/>
                </a:solidFill>
                <a:latin typeface="Arial" panose="020B0604020202020204" pitchFamily="34" charset="0"/>
                <a:cs typeface="Arial" panose="020B0604020202020204" pitchFamily="34" charset="0"/>
              </a:rPr>
              <a:t>] </a:t>
            </a:r>
            <a:r>
              <a:rPr lang="en-US" altLang="zh-TW" sz="2400" dirty="0" err="1">
                <a:solidFill>
                  <a:schemeClr val="accent2"/>
                </a:solidFill>
                <a:latin typeface="Arial" panose="020B0604020202020204" pitchFamily="34" charset="0"/>
                <a:cs typeface="Arial" panose="020B0604020202020204" pitchFamily="34" charset="0"/>
              </a:rPr>
              <a:t>variable_lvalue</a:t>
            </a:r>
            <a:r>
              <a:rPr lang="en-US" altLang="zh-TW" sz="2400" dirty="0">
                <a:solidFill>
                  <a:schemeClr val="accent2"/>
                </a:solidFill>
                <a:latin typeface="Arial" panose="020B0604020202020204" pitchFamily="34" charset="0"/>
                <a:cs typeface="Arial" panose="020B0604020202020204" pitchFamily="34" charset="0"/>
              </a:rPr>
              <a:t>  = expression</a:t>
            </a:r>
          </a:p>
          <a:p>
            <a:pPr marL="444500" indent="-444500">
              <a:buNone/>
            </a:pPr>
            <a:r>
              <a:rPr lang="en-US" altLang="zh-TW" sz="2400" dirty="0">
                <a:solidFill>
                  <a:schemeClr val="accent2"/>
                </a:solidFill>
                <a:latin typeface="Arial" panose="020B0604020202020204" pitchFamily="34" charset="0"/>
                <a:cs typeface="Arial" panose="020B0604020202020204" pitchFamily="34" charset="0"/>
              </a:rPr>
              <a:t>	[</a:t>
            </a:r>
            <a:r>
              <a:rPr lang="en-US" altLang="zh-TW" sz="2400" dirty="0" err="1">
                <a:solidFill>
                  <a:schemeClr val="accent2"/>
                </a:solidFill>
                <a:latin typeface="Arial" panose="020B0604020202020204" pitchFamily="34" charset="0"/>
                <a:cs typeface="Arial" panose="020B0604020202020204" pitchFamily="34" charset="0"/>
              </a:rPr>
              <a:t>timing_control</a:t>
            </a:r>
            <a:r>
              <a:rPr lang="en-US" altLang="zh-TW" sz="2400" dirty="0">
                <a:solidFill>
                  <a:schemeClr val="accent2"/>
                </a:solidFill>
                <a:latin typeface="Arial" panose="020B0604020202020204" pitchFamily="34" charset="0"/>
                <a:cs typeface="Arial" panose="020B0604020202020204" pitchFamily="34" charset="0"/>
              </a:rPr>
              <a:t>] </a:t>
            </a:r>
            <a:r>
              <a:rPr lang="en-US" altLang="zh-TW" sz="2400" dirty="0" err="1">
                <a:solidFill>
                  <a:schemeClr val="accent2"/>
                </a:solidFill>
                <a:latin typeface="Arial" panose="020B0604020202020204" pitchFamily="34" charset="0"/>
                <a:cs typeface="Arial" panose="020B0604020202020204" pitchFamily="34" charset="0"/>
              </a:rPr>
              <a:t>variable_lvalue</a:t>
            </a:r>
            <a:r>
              <a:rPr lang="en-US" altLang="zh-TW" sz="2400" dirty="0">
                <a:solidFill>
                  <a:schemeClr val="accent2"/>
                </a:solidFill>
                <a:latin typeface="Arial" panose="020B0604020202020204" pitchFamily="34" charset="0"/>
                <a:cs typeface="Arial" panose="020B0604020202020204" pitchFamily="34" charset="0"/>
              </a:rPr>
              <a:t> &lt;= expression</a:t>
            </a:r>
            <a:endParaRPr lang="en-US" altLang="zh-TW" sz="2400" dirty="0">
              <a:latin typeface="Arial" panose="020B0604020202020204" pitchFamily="34" charset="0"/>
              <a:cs typeface="Arial" panose="020B0604020202020204" pitchFamily="34" charset="0"/>
            </a:endParaRPr>
          </a:p>
          <a:p>
            <a:pPr marL="444500" indent="-444500"/>
            <a:r>
              <a:rPr lang="en-US" altLang="zh-TW" dirty="0" err="1">
                <a:latin typeface="Arial" panose="020B0604020202020204" pitchFamily="34" charset="0"/>
                <a:cs typeface="Arial" panose="020B0604020202020204" pitchFamily="34" charset="0"/>
              </a:rPr>
              <a:t>lvalue</a:t>
            </a:r>
            <a:r>
              <a:rPr lang="en-US" altLang="zh-TW" dirty="0">
                <a:latin typeface="Arial" panose="020B0604020202020204" pitchFamily="34" charset="0"/>
                <a:cs typeface="Arial" panose="020B0604020202020204" pitchFamily="34" charset="0"/>
              </a:rPr>
              <a:t> : </a:t>
            </a:r>
            <a:r>
              <a:rPr lang="en-US" altLang="zh-TW" dirty="0" err="1">
                <a:latin typeface="Arial" panose="020B0604020202020204" pitchFamily="34" charset="0"/>
                <a:cs typeface="Arial" panose="020B0604020202020204" pitchFamily="34" charset="0"/>
              </a:rPr>
              <a:t>reg</a:t>
            </a:r>
            <a:r>
              <a:rPr lang="en-US" altLang="zh-TW" dirty="0">
                <a:latin typeface="Arial" panose="020B0604020202020204" pitchFamily="34" charset="0"/>
                <a:cs typeface="Arial" panose="020B0604020202020204" pitchFamily="34" charset="0"/>
              </a:rPr>
              <a:t>, integer, real, time (</a:t>
            </a:r>
            <a:r>
              <a:rPr lang="en-US" altLang="zh-TW" b="1" dirty="0">
                <a:solidFill>
                  <a:srgbClr val="FF0000"/>
                </a:solidFill>
                <a:latin typeface="Arial" panose="020B0604020202020204" pitchFamily="34" charset="0"/>
                <a:cs typeface="Arial" panose="020B0604020202020204" pitchFamily="34" charset="0"/>
              </a:rPr>
              <a:t>not net</a:t>
            </a:r>
            <a:r>
              <a:rPr lang="en-US" altLang="zh-TW" dirty="0">
                <a:latin typeface="Arial" panose="020B0604020202020204" pitchFamily="34" charset="0"/>
                <a:cs typeface="Arial" panose="020B0604020202020204" pitchFamily="34" charset="0"/>
              </a:rPr>
              <a:t>!!)</a:t>
            </a:r>
          </a:p>
          <a:p>
            <a:pPr marL="444500" indent="-444500"/>
            <a:r>
              <a:rPr lang="en-US" altLang="zh-TW" dirty="0">
                <a:latin typeface="Arial" panose="020B0604020202020204" pitchFamily="34" charset="0"/>
                <a:cs typeface="Arial" panose="020B0604020202020204" pitchFamily="34" charset="0"/>
              </a:rPr>
              <a:t>Two types</a:t>
            </a:r>
          </a:p>
          <a:p>
            <a:pPr marL="901700" lvl="1" indent="-277813"/>
            <a:r>
              <a:rPr lang="en-US" altLang="zh-TW" sz="2600" dirty="0">
                <a:solidFill>
                  <a:schemeClr val="accent2"/>
                </a:solidFill>
                <a:latin typeface="Arial" panose="020B0604020202020204" pitchFamily="34" charset="0"/>
                <a:cs typeface="Arial" panose="020B0604020202020204" pitchFamily="34" charset="0"/>
              </a:rPr>
              <a:t>blocking</a:t>
            </a:r>
            <a:r>
              <a:rPr lang="en-US" altLang="zh-TW" sz="2600" dirty="0">
                <a:latin typeface="Arial" panose="020B0604020202020204" pitchFamily="34" charset="0"/>
                <a:cs typeface="Arial" panose="020B0604020202020204" pitchFamily="34" charset="0"/>
              </a:rPr>
              <a:t> </a:t>
            </a:r>
          </a:p>
          <a:p>
            <a:pPr marL="901700" lvl="1" indent="-277813"/>
            <a:r>
              <a:rPr lang="en-US" altLang="zh-TW" sz="2600" dirty="0">
                <a:solidFill>
                  <a:schemeClr val="accent2"/>
                </a:solidFill>
                <a:latin typeface="Arial" panose="020B0604020202020204" pitchFamily="34" charset="0"/>
                <a:cs typeface="Arial" panose="020B0604020202020204" pitchFamily="34" charset="0"/>
              </a:rPr>
              <a:t>non-blocking</a:t>
            </a:r>
            <a:r>
              <a:rPr lang="en-US" altLang="zh-TW" sz="2600" dirty="0">
                <a:latin typeface="Arial" panose="020B0604020202020204" pitchFamily="34" charset="0"/>
                <a:cs typeface="Arial" panose="020B0604020202020204" pitchFamily="34" charset="0"/>
              </a:rPr>
              <a:t> </a:t>
            </a:r>
            <a:endParaRPr lang="zh-TW" alt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134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b="1" spc="-150" dirty="0"/>
              <a:t>Procedural Assignments</a:t>
            </a:r>
            <a:endParaRPr lang="ko-KR" altLang="en-US" dirty="0"/>
          </a:p>
        </p:txBody>
      </p:sp>
      <p:sp>
        <p:nvSpPr>
          <p:cNvPr id="5" name="내용 개체 틀 4"/>
          <p:cNvSpPr>
            <a:spLocks noGrp="1"/>
          </p:cNvSpPr>
          <p:nvPr>
            <p:ph idx="1"/>
          </p:nvPr>
        </p:nvSpPr>
        <p:spPr>
          <a:xfrm>
            <a:off x="338400" y="1364401"/>
            <a:ext cx="11016000" cy="4546872"/>
          </a:xfrm>
        </p:spPr>
        <p:txBody>
          <a:bodyPr>
            <a:normAutofit/>
          </a:bodyPr>
          <a:lstStyle/>
          <a:p>
            <a:pPr marL="444500" indent="-444500"/>
            <a:r>
              <a:rPr lang="en-US" altLang="zh-TW" dirty="0">
                <a:solidFill>
                  <a:schemeClr val="accent2"/>
                </a:solidFill>
                <a:latin typeface="Arial" panose="020B0604020202020204" pitchFamily="34" charset="0"/>
                <a:cs typeface="Arial" panose="020B0604020202020204" pitchFamily="34" charset="0"/>
              </a:rPr>
              <a:t>The bit widths</a:t>
            </a:r>
          </a:p>
          <a:p>
            <a:pPr marL="909638" lvl="1"/>
            <a:r>
              <a:rPr lang="en-US" altLang="zh-TW" dirty="0">
                <a:latin typeface="Arial" panose="020B0604020202020204" pitchFamily="34" charset="0"/>
                <a:cs typeface="Arial" panose="020B0604020202020204" pitchFamily="34" charset="0"/>
              </a:rPr>
              <a:t>If expression is longer than </a:t>
            </a:r>
            <a:r>
              <a:rPr lang="en-US" altLang="zh-TW" dirty="0" err="1">
                <a:latin typeface="Arial" panose="020B0604020202020204" pitchFamily="34" charset="0"/>
                <a:cs typeface="Arial" panose="020B0604020202020204" pitchFamily="34" charset="0"/>
              </a:rPr>
              <a:t>lvalue</a:t>
            </a:r>
            <a:r>
              <a:rPr lang="en-US" altLang="zh-TW" dirty="0">
                <a:latin typeface="Arial" panose="020B0604020202020204" pitchFamily="34" charset="0"/>
                <a:cs typeface="Arial" panose="020B0604020202020204" pitchFamily="34" charset="0"/>
              </a:rPr>
              <a:t> </a:t>
            </a:r>
            <a:r>
              <a:rPr lang="en-US" altLang="zh-TW" dirty="0">
                <a:latin typeface="Arial" panose="020B0604020202020204" pitchFamily="34" charset="0"/>
                <a:cs typeface="Arial" panose="020B0604020202020204" pitchFamily="34" charset="0"/>
                <a:sym typeface="Wingdings" panose="05000000000000000000" pitchFamily="2" charset="2"/>
              </a:rPr>
              <a:t> K</a:t>
            </a:r>
            <a:r>
              <a:rPr lang="en-US" altLang="zh-TW" dirty="0">
                <a:latin typeface="Arial" panose="020B0604020202020204" pitchFamily="34" charset="0"/>
                <a:cs typeface="Arial" panose="020B0604020202020204" pitchFamily="34" charset="0"/>
              </a:rPr>
              <a:t>eeping LSB</a:t>
            </a:r>
          </a:p>
          <a:p>
            <a:pPr marL="909638" lvl="1"/>
            <a:r>
              <a:rPr lang="en-US" altLang="zh-TW" dirty="0">
                <a:latin typeface="Arial" panose="020B0604020202020204" pitchFamily="34" charset="0"/>
                <a:cs typeface="Arial" panose="020B0604020202020204" pitchFamily="34" charset="0"/>
              </a:rPr>
              <a:t>If expression is shorter than </a:t>
            </a:r>
            <a:r>
              <a:rPr lang="en-US" altLang="zh-TW" dirty="0" err="1">
                <a:latin typeface="Arial" panose="020B0604020202020204" pitchFamily="34" charset="0"/>
                <a:cs typeface="Arial" panose="020B0604020202020204" pitchFamily="34" charset="0"/>
              </a:rPr>
              <a:t>lvalue</a:t>
            </a:r>
            <a:r>
              <a:rPr lang="en-US" altLang="zh-TW" dirty="0">
                <a:latin typeface="Arial" panose="020B0604020202020204" pitchFamily="34" charset="0"/>
                <a:cs typeface="Arial" panose="020B0604020202020204" pitchFamily="34" charset="0"/>
              </a:rPr>
              <a:t> </a:t>
            </a:r>
            <a:r>
              <a:rPr lang="en-US" altLang="zh-TW" dirty="0">
                <a:latin typeface="Arial" panose="020B0604020202020204" pitchFamily="34" charset="0"/>
                <a:cs typeface="Arial" panose="020B0604020202020204" pitchFamily="34" charset="0"/>
                <a:sym typeface="Wingdings" panose="05000000000000000000" pitchFamily="2" charset="2"/>
              </a:rPr>
              <a:t> </a:t>
            </a:r>
            <a:r>
              <a:rPr lang="en-US" altLang="zh-TW" dirty="0">
                <a:latin typeface="Arial" panose="020B0604020202020204" pitchFamily="34" charset="0"/>
                <a:cs typeface="Arial" panose="020B0604020202020204" pitchFamily="34" charset="0"/>
              </a:rPr>
              <a:t>Zero-extended in MSB</a:t>
            </a:r>
          </a:p>
        </p:txBody>
      </p:sp>
    </p:spTree>
    <p:extLst>
      <p:ext uri="{BB962C8B-B14F-4D97-AF65-F5344CB8AC3E}">
        <p14:creationId xmlns:p14="http://schemas.microsoft.com/office/powerpoint/2010/main" val="1610291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879185" y="2976048"/>
            <a:ext cx="6491432" cy="2288679"/>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dirty="0">
                <a:latin typeface="Consolas" panose="020B0609020204030204" pitchFamily="49" charset="0"/>
                <a:ea typeface="新細明體"/>
                <a:cs typeface="新細明體"/>
              </a:rPr>
              <a:t>// blocking assignments</a:t>
            </a:r>
          </a:p>
          <a:p>
            <a:pPr eaLnBrk="1" latinLnBrk="0" hangingPunct="1">
              <a:spcBef>
                <a:spcPct val="0"/>
              </a:spcBef>
              <a:buClrTx/>
              <a:buSzTx/>
              <a:buFontTx/>
              <a:buNone/>
            </a:pPr>
            <a:r>
              <a:rPr lang="en-US" altLang="zh-TW" sz="2400" dirty="0">
                <a:solidFill>
                  <a:srgbClr val="ED7D31"/>
                </a:solidFill>
                <a:latin typeface="Consolas" panose="020B0609020204030204" pitchFamily="49" charset="0"/>
                <a:ea typeface="新細明體"/>
                <a:cs typeface="新細明體"/>
              </a:rPr>
              <a:t>initial</a:t>
            </a:r>
            <a:r>
              <a:rPr lang="en-US" altLang="zh-TW" sz="2400" dirty="0">
                <a:latin typeface="Consolas" panose="020B0609020204030204" pitchFamily="49" charset="0"/>
                <a:ea typeface="新細明體"/>
                <a:cs typeface="新細明體"/>
              </a:rPr>
              <a:t> </a:t>
            </a:r>
            <a:r>
              <a:rPr lang="en-US" altLang="zh-TW" sz="2400" dirty="0">
                <a:solidFill>
                  <a:srgbClr val="FF5050"/>
                </a:solidFill>
                <a:latin typeface="Consolas" panose="020B0609020204030204" pitchFamily="49" charset="0"/>
                <a:ea typeface="新細明體"/>
                <a:cs typeface="新細明體"/>
              </a:rPr>
              <a:t>begin</a:t>
            </a:r>
          </a:p>
          <a:p>
            <a:pPr eaLnBrk="1" latinLnBrk="0" hangingPunct="1">
              <a:spcBef>
                <a:spcPct val="0"/>
              </a:spcBef>
              <a:buClrTx/>
              <a:buSzTx/>
              <a:buFontTx/>
              <a:buNone/>
            </a:pPr>
            <a:r>
              <a:rPr lang="en-US" altLang="zh-TW" sz="2400" dirty="0">
                <a:latin typeface="Consolas" panose="020B0609020204030204" pitchFamily="49" charset="0"/>
                <a:ea typeface="新細明體"/>
                <a:cs typeface="新細明體"/>
              </a:rPr>
              <a:t>   x = #5 1'b0;    // at time </a:t>
            </a:r>
            <a:r>
              <a:rPr lang="en-US" altLang="zh-TW" sz="2400" dirty="0">
                <a:solidFill>
                  <a:srgbClr val="FF5050"/>
                </a:solidFill>
                <a:latin typeface="Consolas" panose="020B0609020204030204" pitchFamily="49" charset="0"/>
                <a:ea typeface="新細明體"/>
                <a:cs typeface="新細明體"/>
              </a:rPr>
              <a:t>5</a:t>
            </a:r>
          </a:p>
          <a:p>
            <a:pPr eaLnBrk="1" latinLnBrk="0" hangingPunct="1">
              <a:spcBef>
                <a:spcPct val="0"/>
              </a:spcBef>
              <a:buClrTx/>
              <a:buSzTx/>
              <a:buFontTx/>
              <a:buNone/>
            </a:pPr>
            <a:r>
              <a:rPr lang="en-US" altLang="zh-TW" sz="2400" dirty="0">
                <a:latin typeface="Consolas" panose="020B0609020204030204" pitchFamily="49" charset="0"/>
                <a:ea typeface="新細明體"/>
                <a:cs typeface="新細明體"/>
              </a:rPr>
              <a:t>   y = #3 1'b1;    // at time </a:t>
            </a:r>
            <a:r>
              <a:rPr lang="en-US" altLang="zh-TW" sz="2400" dirty="0">
                <a:solidFill>
                  <a:srgbClr val="FF5050"/>
                </a:solidFill>
                <a:latin typeface="Consolas" panose="020B0609020204030204" pitchFamily="49" charset="0"/>
                <a:ea typeface="新細明體"/>
                <a:cs typeface="新細明體"/>
              </a:rPr>
              <a:t>8</a:t>
            </a:r>
          </a:p>
          <a:p>
            <a:pPr eaLnBrk="1" latinLnBrk="0" hangingPunct="1">
              <a:spcBef>
                <a:spcPct val="0"/>
              </a:spcBef>
              <a:buClrTx/>
              <a:buSzTx/>
              <a:buFontTx/>
              <a:buNone/>
            </a:pPr>
            <a:r>
              <a:rPr lang="en-US" altLang="zh-TW" sz="2400" dirty="0">
                <a:latin typeface="Consolas" panose="020B0609020204030204" pitchFamily="49" charset="0"/>
                <a:ea typeface="新細明體"/>
                <a:cs typeface="新細明體"/>
              </a:rPr>
              <a:t>   z = #6 1'b0;    // at time </a:t>
            </a:r>
            <a:r>
              <a:rPr lang="en-US" altLang="zh-TW" sz="2400" dirty="0">
                <a:solidFill>
                  <a:srgbClr val="FF5050"/>
                </a:solidFill>
                <a:latin typeface="Consolas" panose="020B0609020204030204" pitchFamily="49" charset="0"/>
                <a:ea typeface="新細明體"/>
                <a:cs typeface="新細明體"/>
              </a:rPr>
              <a:t>14</a:t>
            </a:r>
          </a:p>
          <a:p>
            <a:pPr eaLnBrk="1" latinLnBrk="0" hangingPunct="1">
              <a:spcBef>
                <a:spcPct val="0"/>
              </a:spcBef>
              <a:buClrTx/>
              <a:buSzTx/>
              <a:buFontTx/>
              <a:buNone/>
            </a:pPr>
            <a:r>
              <a:rPr lang="en-US" altLang="zh-TW" sz="2400" dirty="0">
                <a:solidFill>
                  <a:srgbClr val="FF5050"/>
                </a:solidFill>
                <a:latin typeface="Consolas" panose="020B0609020204030204" pitchFamily="49" charset="0"/>
                <a:ea typeface="新細明體"/>
                <a:cs typeface="新細明體"/>
              </a:rPr>
              <a:t>end</a:t>
            </a:r>
          </a:p>
        </p:txBody>
      </p:sp>
      <p:sp>
        <p:nvSpPr>
          <p:cNvPr id="5" name="제목 4"/>
          <p:cNvSpPr>
            <a:spLocks noGrp="1"/>
          </p:cNvSpPr>
          <p:nvPr>
            <p:ph type="title"/>
          </p:nvPr>
        </p:nvSpPr>
        <p:spPr/>
        <p:txBody>
          <a:bodyPr/>
          <a:lstStyle/>
          <a:p>
            <a:r>
              <a:rPr lang="en-US" altLang="ko-KR" b="1" spc="-150" dirty="0"/>
              <a:t>Blocking Assignments</a:t>
            </a:r>
            <a:endParaRPr lang="ko-KR" altLang="en-US" b="1" spc="-150" dirty="0"/>
          </a:p>
        </p:txBody>
      </p:sp>
      <p:sp>
        <p:nvSpPr>
          <p:cNvPr id="6" name="내용 개체 틀 5"/>
          <p:cNvSpPr>
            <a:spLocks noGrp="1"/>
          </p:cNvSpPr>
          <p:nvPr>
            <p:ph idx="1"/>
          </p:nvPr>
        </p:nvSpPr>
        <p:spPr>
          <a:xfrm>
            <a:off x="338400" y="1364400"/>
            <a:ext cx="11016000" cy="1508109"/>
          </a:xfrm>
        </p:spPr>
        <p:txBody>
          <a:bodyPr/>
          <a:lstStyle/>
          <a:p>
            <a:pPr marL="446088" indent="-446088"/>
            <a:r>
              <a:rPr lang="en-US" altLang="zh-TW" dirty="0">
                <a:latin typeface="Arial" panose="020B0604020202020204" pitchFamily="34" charset="0"/>
                <a:cs typeface="Arial" panose="020B0604020202020204" pitchFamily="34" charset="0"/>
              </a:rPr>
              <a:t>Are executed in the specified order  </a:t>
            </a:r>
          </a:p>
          <a:p>
            <a:pPr marL="446088" indent="-446088"/>
            <a:r>
              <a:rPr lang="en-US" altLang="zh-TW" dirty="0">
                <a:latin typeface="Arial" panose="020B0604020202020204" pitchFamily="34" charset="0"/>
                <a:cs typeface="Arial" panose="020B0604020202020204" pitchFamily="34" charset="0"/>
              </a:rPr>
              <a:t>Use the “</a:t>
            </a:r>
            <a:r>
              <a:rPr lang="en-US" altLang="zh-TW" dirty="0">
                <a:solidFill>
                  <a:srgbClr val="FF0000"/>
                </a:solidFill>
                <a:latin typeface="Arial" panose="020B0604020202020204" pitchFamily="34" charset="0"/>
                <a:cs typeface="Arial" panose="020B0604020202020204" pitchFamily="34" charset="0"/>
              </a:rPr>
              <a:t>=</a:t>
            </a:r>
            <a:r>
              <a:rPr lang="en-US" altLang="zh-TW" dirty="0">
                <a:latin typeface="Arial" panose="020B0604020202020204" pitchFamily="34" charset="0"/>
                <a:cs typeface="Arial" panose="020B0604020202020204" pitchFamily="34" charset="0"/>
              </a:rPr>
              <a:t>“ operator</a:t>
            </a:r>
          </a:p>
          <a:p>
            <a:pPr marL="446088" indent="-446088"/>
            <a:r>
              <a:rPr lang="en-US" altLang="zh-TW" dirty="0">
                <a:latin typeface="Arial" panose="020B0604020202020204" pitchFamily="34" charset="0"/>
                <a:cs typeface="Arial" panose="020B0604020202020204" pitchFamily="34" charset="0"/>
              </a:rPr>
              <a:t>Similar with C code</a:t>
            </a:r>
          </a:p>
        </p:txBody>
      </p:sp>
    </p:spTree>
    <p:extLst>
      <p:ext uri="{BB962C8B-B14F-4D97-AF65-F5344CB8AC3E}">
        <p14:creationId xmlns:p14="http://schemas.microsoft.com/office/powerpoint/2010/main" val="14251394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420" y="1283830"/>
            <a:ext cx="6433894" cy="5574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제목 2"/>
          <p:cNvSpPr>
            <a:spLocks noGrp="1"/>
          </p:cNvSpPr>
          <p:nvPr>
            <p:ph type="title"/>
          </p:nvPr>
        </p:nvSpPr>
        <p:spPr>
          <a:xfrm>
            <a:off x="338399" y="327600"/>
            <a:ext cx="7475565" cy="766800"/>
          </a:xfrm>
        </p:spPr>
        <p:txBody>
          <a:bodyPr>
            <a:normAutofit/>
          </a:bodyPr>
          <a:lstStyle/>
          <a:p>
            <a:r>
              <a:rPr lang="en-US" altLang="ko-KR" sz="3600" b="1" spc="-150" dirty="0">
                <a:solidFill>
                  <a:prstClr val="black"/>
                </a:solidFill>
              </a:rPr>
              <a:t>An Example: Blocking Assignments</a:t>
            </a:r>
            <a:endParaRPr lang="ko-KR" altLang="en-US" sz="3600" dirty="0"/>
          </a:p>
        </p:txBody>
      </p:sp>
    </p:spTree>
    <p:extLst>
      <p:ext uri="{BB962C8B-B14F-4D97-AF65-F5344CB8AC3E}">
        <p14:creationId xmlns:p14="http://schemas.microsoft.com/office/powerpoint/2010/main" val="47217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895350" y="2959095"/>
            <a:ext cx="6985000" cy="2657475"/>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dirty="0" err="1">
                <a:latin typeface="Consolas" panose="020B0609020204030204" pitchFamily="49" charset="0"/>
                <a:ea typeface="新細明體"/>
                <a:cs typeface="Courier New" panose="02070309020205020404" pitchFamily="49" charset="0"/>
              </a:rPr>
              <a:t>reg</a:t>
            </a:r>
            <a:r>
              <a:rPr lang="en-US" altLang="zh-TW" sz="2400" dirty="0">
                <a:latin typeface="Consolas" panose="020B0609020204030204" pitchFamily="49" charset="0"/>
                <a:ea typeface="新細明體"/>
                <a:cs typeface="Courier New" panose="02070309020205020404" pitchFamily="49" charset="0"/>
              </a:rPr>
              <a:t>  x, y, z;</a:t>
            </a: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 </a:t>
            </a:r>
            <a:r>
              <a:rPr lang="en-US" altLang="zh-TW" sz="2400" dirty="0" err="1">
                <a:solidFill>
                  <a:schemeClr val="accent2"/>
                </a:solidFill>
                <a:latin typeface="Consolas" panose="020B0609020204030204" pitchFamily="49" charset="0"/>
                <a:ea typeface="新細明體"/>
                <a:cs typeface="Courier New" panose="02070309020205020404" pitchFamily="49" charset="0"/>
              </a:rPr>
              <a:t>nonblocking</a:t>
            </a:r>
            <a:r>
              <a:rPr lang="en-US" altLang="zh-TW" sz="2400" dirty="0">
                <a:latin typeface="Consolas" panose="020B0609020204030204" pitchFamily="49" charset="0"/>
                <a:ea typeface="新細明體"/>
                <a:cs typeface="Courier New" panose="02070309020205020404" pitchFamily="49" charset="0"/>
              </a:rPr>
              <a:t> assignments</a:t>
            </a:r>
          </a:p>
          <a:p>
            <a:pPr eaLnBrk="1" latinLnBrk="0" hangingPunct="1">
              <a:spcBef>
                <a:spcPct val="0"/>
              </a:spcBef>
              <a:buClrTx/>
              <a:buSzTx/>
              <a:buFontTx/>
              <a:buNone/>
            </a:pPr>
            <a:r>
              <a:rPr lang="en-US" altLang="zh-TW" sz="2400" dirty="0">
                <a:solidFill>
                  <a:srgbClr val="ED7D31"/>
                </a:solidFill>
                <a:latin typeface="Consolas" panose="020B0609020204030204" pitchFamily="49" charset="0"/>
                <a:ea typeface="新細明體"/>
                <a:cs typeface="Courier New" panose="02070309020205020404" pitchFamily="49" charset="0"/>
              </a:rPr>
              <a:t>initial</a:t>
            </a:r>
            <a:r>
              <a:rPr lang="en-US" altLang="zh-TW" sz="2400" dirty="0">
                <a:latin typeface="Consolas" panose="020B0609020204030204" pitchFamily="49" charset="0"/>
                <a:ea typeface="新細明體"/>
                <a:cs typeface="Courier New" panose="02070309020205020404" pitchFamily="49" charset="0"/>
              </a:rPr>
              <a:t> </a:t>
            </a:r>
            <a:r>
              <a:rPr lang="en-US" altLang="zh-TW" sz="2400" dirty="0">
                <a:solidFill>
                  <a:srgbClr val="FF5050"/>
                </a:solidFill>
                <a:latin typeface="Consolas" panose="020B0609020204030204" pitchFamily="49" charset="0"/>
                <a:ea typeface="新細明體"/>
                <a:cs typeface="Courier New" panose="02070309020205020404" pitchFamily="49" charset="0"/>
              </a:rPr>
              <a:t>begin</a:t>
            </a: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   x &lt;= #5 1'b0;  // at time </a:t>
            </a:r>
            <a:r>
              <a:rPr lang="en-US" altLang="zh-TW" sz="2400" dirty="0">
                <a:solidFill>
                  <a:srgbClr val="FF5050"/>
                </a:solidFill>
                <a:latin typeface="Consolas" panose="020B0609020204030204" pitchFamily="49" charset="0"/>
                <a:ea typeface="新細明體"/>
                <a:cs typeface="Courier New" panose="02070309020205020404" pitchFamily="49" charset="0"/>
              </a:rPr>
              <a:t>5</a:t>
            </a: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   y &lt;= #3 1'b1;  // at time </a:t>
            </a:r>
            <a:r>
              <a:rPr lang="en-US" altLang="zh-TW" sz="2400" dirty="0">
                <a:solidFill>
                  <a:srgbClr val="FF5050"/>
                </a:solidFill>
                <a:latin typeface="Consolas" panose="020B0609020204030204" pitchFamily="49" charset="0"/>
                <a:ea typeface="新細明體"/>
                <a:cs typeface="Courier New" panose="02070309020205020404" pitchFamily="49" charset="0"/>
              </a:rPr>
              <a:t>3</a:t>
            </a: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   z &lt;= #6 1'b0;  // at time </a:t>
            </a:r>
            <a:r>
              <a:rPr lang="en-US" altLang="zh-TW" sz="2400" dirty="0">
                <a:solidFill>
                  <a:srgbClr val="FF5050"/>
                </a:solidFill>
                <a:latin typeface="Consolas" panose="020B0609020204030204" pitchFamily="49" charset="0"/>
                <a:ea typeface="新細明體"/>
                <a:cs typeface="Courier New" panose="02070309020205020404" pitchFamily="49" charset="0"/>
              </a:rPr>
              <a:t>6</a:t>
            </a:r>
          </a:p>
          <a:p>
            <a:pPr eaLnBrk="1" latinLnBrk="0" hangingPunct="1">
              <a:spcBef>
                <a:spcPct val="0"/>
              </a:spcBef>
              <a:buClrTx/>
              <a:buSzTx/>
              <a:buFontTx/>
              <a:buNone/>
            </a:pPr>
            <a:r>
              <a:rPr lang="en-US" altLang="zh-TW" sz="2400" dirty="0">
                <a:solidFill>
                  <a:srgbClr val="FF5050"/>
                </a:solidFill>
                <a:latin typeface="Consolas" panose="020B0609020204030204" pitchFamily="49" charset="0"/>
                <a:ea typeface="新細明體"/>
                <a:cs typeface="Courier New" panose="02070309020205020404" pitchFamily="49" charset="0"/>
              </a:rPr>
              <a:t>end</a:t>
            </a:r>
          </a:p>
        </p:txBody>
      </p:sp>
      <p:sp>
        <p:nvSpPr>
          <p:cNvPr id="4" name="제목 3"/>
          <p:cNvSpPr>
            <a:spLocks noGrp="1"/>
          </p:cNvSpPr>
          <p:nvPr>
            <p:ph type="title"/>
          </p:nvPr>
        </p:nvSpPr>
        <p:spPr/>
        <p:txBody>
          <a:bodyPr/>
          <a:lstStyle/>
          <a:p>
            <a:r>
              <a:rPr lang="en-US" altLang="ko-KR" b="1" spc="-150" dirty="0"/>
              <a:t>Non-Blocking Assignments</a:t>
            </a:r>
            <a:endParaRPr lang="ko-KR" altLang="en-US" b="1" spc="-150" dirty="0"/>
          </a:p>
        </p:txBody>
      </p:sp>
      <p:sp>
        <p:nvSpPr>
          <p:cNvPr id="6" name="내용 개체 틀 5"/>
          <p:cNvSpPr>
            <a:spLocks noGrp="1"/>
          </p:cNvSpPr>
          <p:nvPr>
            <p:ph idx="1"/>
          </p:nvPr>
        </p:nvSpPr>
        <p:spPr>
          <a:xfrm>
            <a:off x="338400" y="1364400"/>
            <a:ext cx="11016000" cy="1594695"/>
          </a:xfrm>
        </p:spPr>
        <p:txBody>
          <a:bodyPr/>
          <a:lstStyle/>
          <a:p>
            <a:pPr marL="446088" indent="-446088"/>
            <a:r>
              <a:rPr lang="en-US" altLang="zh-TW" sz="2400" dirty="0">
                <a:latin typeface="Arial" panose="020B0604020202020204" pitchFamily="34" charset="0"/>
                <a:cs typeface="Arial" panose="020B0604020202020204" pitchFamily="34" charset="0"/>
              </a:rPr>
              <a:t>Use the “</a:t>
            </a:r>
            <a:r>
              <a:rPr lang="en-US" altLang="zh-TW" sz="2400" dirty="0">
                <a:solidFill>
                  <a:srgbClr val="FF0000"/>
                </a:solidFill>
                <a:latin typeface="Arial" panose="020B0604020202020204" pitchFamily="34" charset="0"/>
                <a:cs typeface="Arial" panose="020B0604020202020204" pitchFamily="34" charset="0"/>
              </a:rPr>
              <a:t>&lt;=</a:t>
            </a:r>
            <a:r>
              <a:rPr lang="en-US" altLang="zh-TW" sz="2400" dirty="0">
                <a:latin typeface="Arial" panose="020B0604020202020204" pitchFamily="34" charset="0"/>
                <a:cs typeface="Arial" panose="020B0604020202020204" pitchFamily="34" charset="0"/>
              </a:rPr>
              <a:t>“ operator</a:t>
            </a:r>
          </a:p>
          <a:p>
            <a:pPr marL="846138" lvl="1" indent="-446088"/>
            <a:r>
              <a:rPr lang="en-US" altLang="zh-TW" sz="2000" dirty="0">
                <a:latin typeface="Arial" panose="020B0604020202020204" pitchFamily="34" charset="0"/>
                <a:cs typeface="Arial" panose="020B0604020202020204" pitchFamily="34" charset="0"/>
              </a:rPr>
              <a:t>Same with operator “&lt;=“, distinguish by used position</a:t>
            </a:r>
          </a:p>
          <a:p>
            <a:pPr marL="846138" lvl="1" indent="-446088"/>
            <a:endParaRPr lang="en-US" altLang="zh-TW" sz="2000" dirty="0">
              <a:latin typeface="Arial" panose="020B0604020202020204" pitchFamily="34" charset="0"/>
              <a:cs typeface="Arial" panose="020B0604020202020204" pitchFamily="34" charset="0"/>
            </a:endParaRPr>
          </a:p>
          <a:p>
            <a:pPr marL="446088" indent="-446088">
              <a:spcBef>
                <a:spcPct val="0"/>
              </a:spcBef>
            </a:pPr>
            <a:r>
              <a:rPr lang="en-US" altLang="zh-TW" sz="2400" dirty="0">
                <a:latin typeface="Arial" panose="020B0604020202020204" pitchFamily="34" charset="0"/>
                <a:cs typeface="Arial" panose="020B0604020202020204" pitchFamily="34" charset="0"/>
              </a:rPr>
              <a:t>Used to model several concurrent data transfers</a:t>
            </a:r>
          </a:p>
        </p:txBody>
      </p:sp>
    </p:spTree>
    <p:extLst>
      <p:ext uri="{BB962C8B-B14F-4D97-AF65-F5344CB8AC3E}">
        <p14:creationId xmlns:p14="http://schemas.microsoft.com/office/powerpoint/2010/main" val="2743194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458" y="1280409"/>
            <a:ext cx="10540409" cy="5470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제목 2"/>
          <p:cNvSpPr>
            <a:spLocks noGrp="1"/>
          </p:cNvSpPr>
          <p:nvPr>
            <p:ph type="title"/>
          </p:nvPr>
        </p:nvSpPr>
        <p:spPr>
          <a:xfrm>
            <a:off x="338400" y="327600"/>
            <a:ext cx="7761892" cy="766800"/>
          </a:xfrm>
        </p:spPr>
        <p:txBody>
          <a:bodyPr>
            <a:noAutofit/>
          </a:bodyPr>
          <a:lstStyle/>
          <a:p>
            <a:r>
              <a:rPr lang="en-US" altLang="ko-KR" sz="3600" b="1" spc="-300" dirty="0">
                <a:solidFill>
                  <a:prstClr val="black"/>
                </a:solidFill>
              </a:rPr>
              <a:t>An Example: Non-Blocking Assignments</a:t>
            </a:r>
            <a:endParaRPr lang="ko-KR" altLang="en-US" sz="3600" spc="-300" dirty="0"/>
          </a:p>
        </p:txBody>
      </p:sp>
    </p:spTree>
    <p:extLst>
      <p:ext uri="{BB962C8B-B14F-4D97-AF65-F5344CB8AC3E}">
        <p14:creationId xmlns:p14="http://schemas.microsoft.com/office/powerpoint/2010/main" val="19227311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b="1" spc="-150" dirty="0"/>
              <a:t>Event Timing Control</a:t>
            </a:r>
            <a:endParaRPr lang="ko-KR" altLang="en-US" dirty="0"/>
          </a:p>
        </p:txBody>
      </p:sp>
      <p:sp>
        <p:nvSpPr>
          <p:cNvPr id="5" name="내용 개체 틀 4"/>
          <p:cNvSpPr>
            <a:spLocks noGrp="1"/>
          </p:cNvSpPr>
          <p:nvPr>
            <p:ph idx="1"/>
          </p:nvPr>
        </p:nvSpPr>
        <p:spPr/>
        <p:txBody>
          <a:bodyPr/>
          <a:lstStyle/>
          <a:p>
            <a:pPr marL="446088" indent="-446088"/>
            <a:r>
              <a:rPr lang="en-US" altLang="zh-TW" dirty="0">
                <a:latin typeface="Arial" panose="020B0604020202020204" pitchFamily="34" charset="0"/>
                <a:cs typeface="Arial" panose="020B0604020202020204" pitchFamily="34" charset="0"/>
              </a:rPr>
              <a:t>Edge-triggered event control</a:t>
            </a:r>
          </a:p>
          <a:p>
            <a:pPr marL="446088" indent="-446088"/>
            <a:r>
              <a:rPr lang="en-US" altLang="zh-TW" dirty="0">
                <a:latin typeface="Arial" panose="020B0604020202020204" pitchFamily="34" charset="0"/>
                <a:cs typeface="Arial" panose="020B0604020202020204" pitchFamily="34" charset="0"/>
              </a:rPr>
              <a:t>Level-sensitive event control</a:t>
            </a:r>
          </a:p>
          <a:p>
            <a:pPr marL="446088" indent="-446088"/>
            <a:r>
              <a:rPr lang="en-US" altLang="zh-TW" dirty="0">
                <a:latin typeface="Tahoma" panose="020B0604030504040204" pitchFamily="34" charset="0"/>
                <a:ea typeface="굴림" panose="020B0600000101010101" pitchFamily="50" charset="-127"/>
              </a:rPr>
              <a:t>What is an event? </a:t>
            </a:r>
            <a:r>
              <a:rPr lang="en-US" altLang="zh-TW" dirty="0">
                <a:latin typeface="Tahoma" panose="020B0604030504040204" pitchFamily="34" charset="0"/>
                <a:ea typeface="굴림" panose="020B0600000101010101" pitchFamily="50" charset="-127"/>
                <a:sym typeface="Wingdings" panose="05000000000000000000" pitchFamily="2" charset="2"/>
              </a:rPr>
              <a:t> Value change of register and net</a:t>
            </a:r>
            <a:endParaRPr lang="en-US" altLang="zh-TW" dirty="0">
              <a:latin typeface="Tahoma" panose="020B0604030504040204" pitchFamily="34" charset="0"/>
              <a:ea typeface="굴림" panose="020B0600000101010101" pitchFamily="50" charset="-127"/>
            </a:endParaRPr>
          </a:p>
          <a:p>
            <a:endParaRPr lang="ko-KR" altLang="en-US" dirty="0"/>
          </a:p>
        </p:txBody>
      </p:sp>
    </p:spTree>
    <p:extLst>
      <p:ext uri="{BB962C8B-B14F-4D97-AF65-F5344CB8AC3E}">
        <p14:creationId xmlns:p14="http://schemas.microsoft.com/office/powerpoint/2010/main" val="2668789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endParaRPr kumimoji="1" lang="ko-KR" altLang="en-US" dirty="0"/>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0515600" cy="4351338"/>
          </a:xfrm>
        </p:spPr>
        <p:txBody>
          <a:bodyPr/>
          <a:lstStyle/>
          <a:p>
            <a:r>
              <a:rPr kumimoji="1" lang="en-US" altLang="ko-KR" dirty="0"/>
              <a:t>2</a:t>
            </a:r>
            <a:r>
              <a:rPr kumimoji="1" lang="en-US" altLang="ko-KR" baseline="30000" dirty="0"/>
              <a:t>nd</a:t>
            </a:r>
            <a:r>
              <a:rPr kumimoji="1" lang="en-US" altLang="ko-KR" dirty="0"/>
              <a:t> clock cycle: Broadcast ‘5’ to two PEs and each PE multiplies the broadcast vector element by its own weight and updates accumulator</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F0625FC9-BC7A-4C44-A9AC-0B7F8EE2E2A7}"/>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8">
            <a:extLst>
              <a:ext uri="{FF2B5EF4-FFF2-40B4-BE49-F238E27FC236}">
                <a16:creationId xmlns:a16="http://schemas.microsoft.com/office/drawing/2014/main" id="{C27CE30A-15BE-D745-B79E-9E897BFE4F7B}"/>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BBA97BB4-611B-1945-B60D-B1FBF64DC9D2}"/>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5A203120-6A8C-E84E-8386-569D3A86C732}"/>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8" name="직사각형 27">
            <a:extLst>
              <a:ext uri="{FF2B5EF4-FFF2-40B4-BE49-F238E27FC236}">
                <a16:creationId xmlns:a16="http://schemas.microsoft.com/office/drawing/2014/main" id="{A178EDB1-B33B-FD46-A588-147862C3510C}"/>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29" name="직사각형 28">
            <a:extLst>
              <a:ext uri="{FF2B5EF4-FFF2-40B4-BE49-F238E27FC236}">
                <a16:creationId xmlns:a16="http://schemas.microsoft.com/office/drawing/2014/main" id="{6003B9D7-5422-BD4A-BD6A-AB8005DB0E8F}"/>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8980334" y="3241286"/>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6215296" y="3233289"/>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927100" y="3238160"/>
            <a:ext cx="1043602" cy="10827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8864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945574" y="2986663"/>
            <a:ext cx="8096826" cy="1938992"/>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always @(</a:t>
            </a:r>
            <a:r>
              <a:rPr lang="en-US" altLang="zh-TW" sz="2400" dirty="0" err="1">
                <a:solidFill>
                  <a:schemeClr val="accent2"/>
                </a:solidFill>
                <a:latin typeface="Consolas" panose="020B0609020204030204" pitchFamily="49" charset="0"/>
                <a:ea typeface="新細明體"/>
                <a:cs typeface="Courier New" panose="02070309020205020404" pitchFamily="49" charset="0"/>
              </a:rPr>
              <a:t>posedge</a:t>
            </a:r>
            <a:r>
              <a:rPr lang="en-US" altLang="zh-TW" sz="2400" dirty="0">
                <a:latin typeface="Consolas" panose="020B0609020204030204" pitchFamily="49" charset="0"/>
                <a:ea typeface="新細明體"/>
                <a:cs typeface="Courier New" panose="02070309020205020404" pitchFamily="49" charset="0"/>
              </a:rPr>
              <a:t> clock)  </a:t>
            </a:r>
            <a:r>
              <a:rPr lang="en-US" altLang="zh-TW" sz="2400" dirty="0">
                <a:solidFill>
                  <a:srgbClr val="FF5050"/>
                </a:solidFill>
                <a:latin typeface="Consolas" panose="020B0609020204030204" pitchFamily="49" charset="0"/>
                <a:ea typeface="新細明體"/>
                <a:cs typeface="Courier New" panose="02070309020205020404" pitchFamily="49" charset="0"/>
              </a:rPr>
              <a:t>begin</a:t>
            </a: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      reg1 &lt;= </a:t>
            </a:r>
            <a:r>
              <a:rPr lang="en-US" altLang="zh-TW" sz="2400" dirty="0">
                <a:solidFill>
                  <a:schemeClr val="accent2"/>
                </a:solidFill>
                <a:latin typeface="Consolas" panose="020B0609020204030204" pitchFamily="49" charset="0"/>
                <a:ea typeface="新細明體"/>
                <a:cs typeface="Courier New" panose="02070309020205020404" pitchFamily="49" charset="0"/>
              </a:rPr>
              <a:t>#25</a:t>
            </a:r>
            <a:r>
              <a:rPr lang="en-US" altLang="zh-TW" sz="2400" dirty="0">
                <a:latin typeface="Consolas" panose="020B0609020204030204" pitchFamily="49" charset="0"/>
                <a:ea typeface="新細明體"/>
                <a:cs typeface="Courier New" panose="02070309020205020404" pitchFamily="49" charset="0"/>
              </a:rPr>
              <a:t>  in_1;</a:t>
            </a:r>
            <a:endParaRPr lang="en-US" altLang="zh-TW" sz="2400" dirty="0">
              <a:solidFill>
                <a:schemeClr val="accent2"/>
              </a:solidFill>
              <a:latin typeface="Consolas" panose="020B0609020204030204" pitchFamily="49" charset="0"/>
              <a:ea typeface="新細明體"/>
              <a:cs typeface="Courier New" panose="02070309020205020404" pitchFamily="49" charset="0"/>
            </a:endParaRP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      reg2 &lt;= @(</a:t>
            </a:r>
            <a:r>
              <a:rPr lang="en-US" altLang="zh-TW" sz="2400" dirty="0" err="1">
                <a:solidFill>
                  <a:schemeClr val="accent2"/>
                </a:solidFill>
                <a:latin typeface="Consolas" panose="020B0609020204030204" pitchFamily="49" charset="0"/>
                <a:ea typeface="新細明體"/>
                <a:cs typeface="Courier New" panose="02070309020205020404" pitchFamily="49" charset="0"/>
              </a:rPr>
              <a:t>negedge</a:t>
            </a:r>
            <a:r>
              <a:rPr lang="en-US" altLang="zh-TW" sz="2400" dirty="0">
                <a:latin typeface="Consolas" panose="020B0609020204030204" pitchFamily="49" charset="0"/>
                <a:ea typeface="新細明體"/>
                <a:cs typeface="Courier New" panose="02070309020205020404" pitchFamily="49" charset="0"/>
              </a:rPr>
              <a:t> clock) in_2 ^ in_3;   </a:t>
            </a:r>
            <a:endParaRPr lang="en-US" altLang="zh-TW" sz="2400" dirty="0">
              <a:solidFill>
                <a:schemeClr val="accent2"/>
              </a:solidFill>
              <a:latin typeface="Consolas" panose="020B0609020204030204" pitchFamily="49" charset="0"/>
              <a:ea typeface="新細明體"/>
              <a:cs typeface="Courier New" panose="02070309020205020404" pitchFamily="49" charset="0"/>
            </a:endParaRPr>
          </a:p>
          <a:p>
            <a:pPr eaLnBrk="1" latinLnBrk="0" hangingPunct="1">
              <a:spcBef>
                <a:spcPct val="0"/>
              </a:spcBef>
              <a:buClrTx/>
              <a:buSzTx/>
              <a:buFontTx/>
              <a:buNone/>
            </a:pPr>
            <a:r>
              <a:rPr lang="en-US" altLang="zh-TW" sz="2400" dirty="0">
                <a:solidFill>
                  <a:schemeClr val="accent2"/>
                </a:solidFill>
                <a:latin typeface="Consolas" panose="020B0609020204030204" pitchFamily="49" charset="0"/>
                <a:ea typeface="新細明體"/>
                <a:cs typeface="Courier New" panose="02070309020205020404" pitchFamily="49" charset="0"/>
              </a:rPr>
              <a:t>      reg3 &lt;= in_1;                                            </a:t>
            </a:r>
            <a:endParaRPr lang="en-US" altLang="zh-TW" sz="2400" dirty="0">
              <a:solidFill>
                <a:srgbClr val="FF5050"/>
              </a:solidFill>
              <a:latin typeface="Consolas" panose="020B0609020204030204" pitchFamily="49" charset="0"/>
              <a:ea typeface="新細明體"/>
              <a:cs typeface="Courier New" panose="02070309020205020404" pitchFamily="49" charset="0"/>
            </a:endParaRPr>
          </a:p>
          <a:p>
            <a:pPr eaLnBrk="1" latinLnBrk="0" hangingPunct="1">
              <a:spcBef>
                <a:spcPct val="0"/>
              </a:spcBef>
              <a:buClrTx/>
              <a:buSzTx/>
              <a:buFontTx/>
              <a:buNone/>
            </a:pPr>
            <a:r>
              <a:rPr lang="en-US" altLang="zh-TW" sz="2400" dirty="0">
                <a:solidFill>
                  <a:srgbClr val="FF5050"/>
                </a:solidFill>
                <a:latin typeface="Consolas" panose="020B0609020204030204" pitchFamily="49" charset="0"/>
                <a:ea typeface="新細明體"/>
                <a:cs typeface="Courier New" panose="02070309020205020404" pitchFamily="49" charset="0"/>
              </a:rPr>
              <a:t>end</a:t>
            </a:r>
          </a:p>
        </p:txBody>
      </p:sp>
      <p:sp>
        <p:nvSpPr>
          <p:cNvPr id="5" name="제목 4"/>
          <p:cNvSpPr>
            <a:spLocks noGrp="1"/>
          </p:cNvSpPr>
          <p:nvPr>
            <p:ph type="title"/>
          </p:nvPr>
        </p:nvSpPr>
        <p:spPr/>
        <p:txBody>
          <a:bodyPr>
            <a:normAutofit fontScale="90000"/>
          </a:bodyPr>
          <a:lstStyle/>
          <a:p>
            <a:r>
              <a:rPr lang="en-US" altLang="ko-KR" b="1" spc="-150" dirty="0"/>
              <a:t>Edge-Triggered Event Control</a:t>
            </a:r>
            <a:endParaRPr lang="ko-KR" altLang="en-US" dirty="0"/>
          </a:p>
        </p:txBody>
      </p:sp>
      <p:sp>
        <p:nvSpPr>
          <p:cNvPr id="6" name="내용 개체 틀 5"/>
          <p:cNvSpPr>
            <a:spLocks noGrp="1"/>
          </p:cNvSpPr>
          <p:nvPr>
            <p:ph idx="1"/>
          </p:nvPr>
        </p:nvSpPr>
        <p:spPr/>
        <p:txBody>
          <a:bodyPr/>
          <a:lstStyle/>
          <a:p>
            <a:pPr marL="444500" indent="-444500"/>
            <a:r>
              <a:rPr lang="en-US" altLang="zh-TW" dirty="0">
                <a:latin typeface="Arial" panose="020B0604020202020204" pitchFamily="34" charset="0"/>
                <a:cs typeface="Arial" panose="020B0604020202020204" pitchFamily="34" charset="0"/>
              </a:rPr>
              <a:t>Edge-triggered event control</a:t>
            </a:r>
          </a:p>
          <a:p>
            <a:pPr marL="909638" lvl="1"/>
            <a:r>
              <a:rPr lang="en-US" altLang="zh-TW" dirty="0">
                <a:latin typeface="Arial" panose="020B0604020202020204" pitchFamily="34" charset="0"/>
                <a:cs typeface="Arial" panose="020B0604020202020204" pitchFamily="34" charset="0"/>
              </a:rPr>
              <a:t>@(</a:t>
            </a:r>
            <a:r>
              <a:rPr lang="en-US" altLang="zh-TW" dirty="0" err="1">
                <a:solidFill>
                  <a:schemeClr val="accent2"/>
                </a:solidFill>
                <a:latin typeface="Arial" panose="020B0604020202020204" pitchFamily="34" charset="0"/>
                <a:cs typeface="Arial" panose="020B0604020202020204" pitchFamily="34" charset="0"/>
              </a:rPr>
              <a:t>posedge</a:t>
            </a:r>
            <a:r>
              <a:rPr lang="en-US" altLang="zh-TW" dirty="0">
                <a:latin typeface="Arial" panose="020B0604020202020204" pitchFamily="34" charset="0"/>
                <a:cs typeface="Arial" panose="020B0604020202020204" pitchFamily="34" charset="0"/>
              </a:rPr>
              <a:t> clock)</a:t>
            </a:r>
          </a:p>
          <a:p>
            <a:pPr marL="909638" lvl="1"/>
            <a:r>
              <a:rPr lang="en-US" altLang="zh-TW" dirty="0">
                <a:latin typeface="Arial" panose="020B0604020202020204" pitchFamily="34" charset="0"/>
                <a:cs typeface="Arial" panose="020B0604020202020204" pitchFamily="34" charset="0"/>
              </a:rPr>
              <a:t>@(</a:t>
            </a:r>
            <a:r>
              <a:rPr lang="en-US" altLang="zh-TW" dirty="0" err="1">
                <a:solidFill>
                  <a:schemeClr val="accent2"/>
                </a:solidFill>
                <a:latin typeface="Arial" panose="020B0604020202020204" pitchFamily="34" charset="0"/>
                <a:cs typeface="Arial" panose="020B0604020202020204" pitchFamily="34" charset="0"/>
              </a:rPr>
              <a:t>negedge</a:t>
            </a:r>
            <a:r>
              <a:rPr lang="en-US" altLang="zh-TW" dirty="0">
                <a:latin typeface="Arial" panose="020B0604020202020204" pitchFamily="34" charset="0"/>
                <a:cs typeface="Arial" panose="020B0604020202020204" pitchFamily="34" charset="0"/>
              </a:rPr>
              <a:t> clock)</a:t>
            </a:r>
          </a:p>
          <a:p>
            <a:pPr marL="0" indent="0">
              <a:buNone/>
            </a:pPr>
            <a:endParaRPr lang="ko-KR" altLang="en-US" dirty="0"/>
          </a:p>
        </p:txBody>
      </p:sp>
    </p:spTree>
    <p:extLst>
      <p:ext uri="{BB962C8B-B14F-4D97-AF65-F5344CB8AC3E}">
        <p14:creationId xmlns:p14="http://schemas.microsoft.com/office/powerpoint/2010/main" val="529453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917143" y="3303295"/>
            <a:ext cx="7940530" cy="1200329"/>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always @(</a:t>
            </a:r>
            <a:r>
              <a:rPr lang="en-US" altLang="zh-TW" sz="2400" dirty="0" err="1">
                <a:latin typeface="Consolas" panose="020B0609020204030204" pitchFamily="49" charset="0"/>
                <a:ea typeface="新細明體"/>
                <a:cs typeface="Courier New" panose="02070309020205020404" pitchFamily="49" charset="0"/>
              </a:rPr>
              <a:t>posedge</a:t>
            </a:r>
            <a:r>
              <a:rPr lang="en-US" altLang="zh-TW" sz="2400" dirty="0">
                <a:latin typeface="Consolas" panose="020B0609020204030204" pitchFamily="49" charset="0"/>
                <a:ea typeface="新細明體"/>
                <a:cs typeface="Courier New" panose="02070309020205020404" pitchFamily="49" charset="0"/>
              </a:rPr>
              <a:t> clock </a:t>
            </a:r>
            <a:r>
              <a:rPr lang="en-US" altLang="zh-TW" sz="2400" dirty="0">
                <a:solidFill>
                  <a:schemeClr val="accent2"/>
                </a:solidFill>
                <a:latin typeface="Consolas" panose="020B0609020204030204" pitchFamily="49" charset="0"/>
                <a:ea typeface="新細明體"/>
                <a:cs typeface="Courier New" panose="02070309020205020404" pitchFamily="49" charset="0"/>
              </a:rPr>
              <a:t>or</a:t>
            </a:r>
            <a:r>
              <a:rPr lang="en-US" altLang="zh-TW" sz="2400" dirty="0">
                <a:latin typeface="Consolas" panose="020B0609020204030204" pitchFamily="49" charset="0"/>
                <a:ea typeface="新細明體"/>
                <a:cs typeface="Courier New" panose="02070309020205020404" pitchFamily="49" charset="0"/>
              </a:rPr>
              <a:t> </a:t>
            </a:r>
            <a:r>
              <a:rPr lang="en-US" altLang="zh-TW" sz="2400" dirty="0" err="1">
                <a:latin typeface="Consolas" panose="020B0609020204030204" pitchFamily="49" charset="0"/>
                <a:ea typeface="新細明體"/>
                <a:cs typeface="Courier New" panose="02070309020205020404" pitchFamily="49" charset="0"/>
              </a:rPr>
              <a:t>negedge</a:t>
            </a:r>
            <a:r>
              <a:rPr lang="en-US" altLang="zh-TW" sz="2400" dirty="0">
                <a:latin typeface="Consolas" panose="020B0609020204030204" pitchFamily="49" charset="0"/>
                <a:ea typeface="新細明體"/>
                <a:cs typeface="Courier New" panose="02070309020205020404" pitchFamily="49" charset="0"/>
              </a:rPr>
              <a:t> </a:t>
            </a:r>
            <a:r>
              <a:rPr lang="en-US" altLang="zh-TW" sz="2400" dirty="0" err="1">
                <a:latin typeface="Consolas" panose="020B0609020204030204" pitchFamily="49" charset="0"/>
                <a:ea typeface="新細明體"/>
                <a:cs typeface="Courier New" panose="02070309020205020404" pitchFamily="49" charset="0"/>
              </a:rPr>
              <a:t>reset_n</a:t>
            </a:r>
            <a:r>
              <a:rPr lang="en-US" altLang="zh-TW" sz="2400" dirty="0">
                <a:latin typeface="Consolas" panose="020B0609020204030204" pitchFamily="49" charset="0"/>
                <a:ea typeface="新細明體"/>
                <a:cs typeface="Courier New" panose="02070309020205020404" pitchFamily="49" charset="0"/>
              </a:rPr>
              <a:t>)  </a:t>
            </a: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      if (!</a:t>
            </a:r>
            <a:r>
              <a:rPr lang="en-US" altLang="zh-TW" sz="2400" dirty="0" err="1">
                <a:solidFill>
                  <a:schemeClr val="accent2"/>
                </a:solidFill>
                <a:latin typeface="Consolas" panose="020B0609020204030204" pitchFamily="49" charset="0"/>
                <a:ea typeface="新細明體"/>
                <a:cs typeface="Courier New" panose="02070309020205020404" pitchFamily="49" charset="0"/>
              </a:rPr>
              <a:t>reset_n</a:t>
            </a:r>
            <a:r>
              <a:rPr lang="en-US" altLang="zh-TW" sz="2400" dirty="0">
                <a:latin typeface="Consolas" panose="020B0609020204030204" pitchFamily="49" charset="0"/>
                <a:ea typeface="新細明體"/>
                <a:cs typeface="Courier New" panose="02070309020205020404" pitchFamily="49" charset="0"/>
              </a:rPr>
              <a:t>) q &lt;= 1`b0; </a:t>
            </a:r>
          </a:p>
          <a:p>
            <a:pPr eaLnBrk="1" latinLnBrk="0" hangingPunct="1">
              <a:spcBef>
                <a:spcPct val="0"/>
              </a:spcBef>
              <a:buClrTx/>
              <a:buSzTx/>
              <a:buFontTx/>
              <a:buNone/>
            </a:pPr>
            <a:r>
              <a:rPr lang="en-US" altLang="zh-TW" sz="2400" dirty="0">
                <a:latin typeface="Consolas" panose="020B0609020204030204" pitchFamily="49" charset="0"/>
                <a:ea typeface="新細明體"/>
                <a:cs typeface="Courier New" panose="02070309020205020404" pitchFamily="49" charset="0"/>
              </a:rPr>
              <a:t>      else              q &lt;= d;</a:t>
            </a:r>
            <a:endParaRPr lang="en-US" altLang="zh-TW" sz="2400" dirty="0">
              <a:solidFill>
                <a:srgbClr val="FF5050"/>
              </a:solidFill>
              <a:latin typeface="Consolas" panose="020B0609020204030204" pitchFamily="49" charset="0"/>
              <a:ea typeface="新細明體"/>
              <a:cs typeface="Courier New" panose="02070309020205020404" pitchFamily="49" charset="0"/>
            </a:endParaRPr>
          </a:p>
        </p:txBody>
      </p:sp>
      <p:sp>
        <p:nvSpPr>
          <p:cNvPr id="4" name="제목 3"/>
          <p:cNvSpPr>
            <a:spLocks noGrp="1"/>
          </p:cNvSpPr>
          <p:nvPr>
            <p:ph type="title"/>
          </p:nvPr>
        </p:nvSpPr>
        <p:spPr/>
        <p:txBody>
          <a:bodyPr>
            <a:normAutofit/>
          </a:bodyPr>
          <a:lstStyle/>
          <a:p>
            <a:r>
              <a:rPr lang="en-US" altLang="ko-KR" b="1" spc="-150" dirty="0"/>
              <a:t>Event or Control</a:t>
            </a:r>
            <a:endParaRPr lang="ko-KR" altLang="en-US" dirty="0"/>
          </a:p>
        </p:txBody>
      </p:sp>
      <p:sp>
        <p:nvSpPr>
          <p:cNvPr id="6" name="내용 개체 틀 5"/>
          <p:cNvSpPr>
            <a:spLocks noGrp="1"/>
          </p:cNvSpPr>
          <p:nvPr>
            <p:ph idx="1"/>
          </p:nvPr>
        </p:nvSpPr>
        <p:spPr/>
        <p:txBody>
          <a:bodyPr/>
          <a:lstStyle/>
          <a:p>
            <a:pPr marL="444500" indent="-444500"/>
            <a:r>
              <a:rPr lang="en-US" altLang="zh-TW" dirty="0">
                <a:latin typeface="Arial" panose="020B0604020202020204" pitchFamily="34" charset="0"/>
                <a:cs typeface="Arial" panose="020B0604020202020204" pitchFamily="34" charset="0"/>
              </a:rPr>
              <a:t>Event </a:t>
            </a:r>
            <a:r>
              <a:rPr lang="en-US" altLang="zh-TW" dirty="0">
                <a:solidFill>
                  <a:schemeClr val="accent2"/>
                </a:solidFill>
                <a:latin typeface="Arial" panose="020B0604020202020204" pitchFamily="34" charset="0"/>
                <a:cs typeface="Arial" panose="020B0604020202020204" pitchFamily="34" charset="0"/>
              </a:rPr>
              <a:t>or </a:t>
            </a:r>
            <a:r>
              <a:rPr lang="en-US" altLang="zh-TW" dirty="0">
                <a:latin typeface="Arial" panose="020B0604020202020204" pitchFamily="34" charset="0"/>
                <a:cs typeface="Arial" panose="020B0604020202020204" pitchFamily="34" charset="0"/>
              </a:rPr>
              <a:t>control</a:t>
            </a:r>
          </a:p>
          <a:p>
            <a:pPr marL="909638" lvl="1"/>
            <a:r>
              <a:rPr lang="en-US" altLang="zh-TW" dirty="0">
                <a:solidFill>
                  <a:schemeClr val="accent2"/>
                </a:solidFill>
                <a:latin typeface="Arial" panose="020B0604020202020204" pitchFamily="34" charset="0"/>
                <a:cs typeface="Arial" panose="020B0604020202020204" pitchFamily="34" charset="0"/>
              </a:rPr>
              <a:t>or</a:t>
            </a:r>
            <a:endParaRPr lang="en-US" altLang="zh-TW" dirty="0">
              <a:latin typeface="Arial" panose="020B0604020202020204" pitchFamily="34" charset="0"/>
              <a:cs typeface="Arial" panose="020B0604020202020204" pitchFamily="34" charset="0"/>
            </a:endParaRPr>
          </a:p>
          <a:p>
            <a:pPr marL="909638" lvl="1"/>
            <a:r>
              <a:rPr lang="en-US" altLang="zh-TW" dirty="0">
                <a:latin typeface="Arial" panose="020B0604020202020204" pitchFamily="34" charset="0"/>
                <a:cs typeface="Arial" panose="020B0604020202020204" pitchFamily="34" charset="0"/>
              </a:rPr>
              <a:t>,</a:t>
            </a:r>
          </a:p>
          <a:p>
            <a:pPr marL="909638" lvl="1"/>
            <a:r>
              <a:rPr lang="en-US" altLang="zh-TW" dirty="0">
                <a:latin typeface="Arial" panose="020B0604020202020204" pitchFamily="34" charset="0"/>
                <a:cs typeface="Arial" panose="020B0604020202020204" pitchFamily="34" charset="0"/>
              </a:rPr>
              <a:t>* or (*) means </a:t>
            </a:r>
            <a:r>
              <a:rPr lang="en-US" altLang="zh-TW" dirty="0">
                <a:solidFill>
                  <a:schemeClr val="accent2"/>
                </a:solidFill>
                <a:latin typeface="Arial" panose="020B0604020202020204" pitchFamily="34" charset="0"/>
                <a:cs typeface="Arial" panose="020B0604020202020204" pitchFamily="34" charset="0"/>
              </a:rPr>
              <a:t>any</a:t>
            </a:r>
            <a:r>
              <a:rPr lang="en-US" altLang="zh-TW" dirty="0">
                <a:latin typeface="Arial" panose="020B0604020202020204" pitchFamily="34" charset="0"/>
                <a:cs typeface="Arial" panose="020B0604020202020204" pitchFamily="34" charset="0"/>
              </a:rPr>
              <a:t> signals</a:t>
            </a:r>
          </a:p>
          <a:p>
            <a:endParaRPr lang="ko-KR" altLang="en-US" dirty="0"/>
          </a:p>
        </p:txBody>
      </p:sp>
    </p:spTree>
    <p:extLst>
      <p:ext uri="{BB962C8B-B14F-4D97-AF65-F5344CB8AC3E}">
        <p14:creationId xmlns:p14="http://schemas.microsoft.com/office/powerpoint/2010/main" val="3820456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descr="4-to-1_mux.PNG"/>
          <p:cNvPicPr>
            <a:picLocks noChangeAspect="1"/>
          </p:cNvPicPr>
          <p:nvPr/>
        </p:nvPicPr>
        <p:blipFill>
          <a:blip r:embed="rId3" cstate="print"/>
          <a:stretch>
            <a:fillRect/>
          </a:stretch>
        </p:blipFill>
        <p:spPr>
          <a:xfrm>
            <a:off x="6980248" y="1357745"/>
            <a:ext cx="4304434" cy="4737585"/>
          </a:xfrm>
          <a:prstGeom prst="rect">
            <a:avLst/>
          </a:prstGeom>
        </p:spPr>
      </p:pic>
      <p:sp>
        <p:nvSpPr>
          <p:cNvPr id="3" name="제목 2"/>
          <p:cNvSpPr>
            <a:spLocks noGrp="1"/>
          </p:cNvSpPr>
          <p:nvPr>
            <p:ph type="title"/>
          </p:nvPr>
        </p:nvSpPr>
        <p:spPr/>
        <p:txBody>
          <a:bodyPr>
            <a:normAutofit/>
          </a:bodyPr>
          <a:lstStyle/>
          <a:p>
            <a:r>
              <a:rPr lang="en-US" altLang="ko-KR" sz="4400" b="1" spc="-150" dirty="0"/>
              <a:t>if … else Statement</a:t>
            </a:r>
            <a:endParaRPr lang="ko-KR" altLang="en-US" sz="4400" dirty="0"/>
          </a:p>
        </p:txBody>
      </p:sp>
      <p:sp>
        <p:nvSpPr>
          <p:cNvPr id="7" name="내용 개체 틀 6"/>
          <p:cNvSpPr>
            <a:spLocks noGrp="1"/>
          </p:cNvSpPr>
          <p:nvPr>
            <p:ph idx="1"/>
          </p:nvPr>
        </p:nvSpPr>
        <p:spPr/>
        <p:txBody>
          <a:bodyPr/>
          <a:lstStyle/>
          <a:p>
            <a:r>
              <a:rPr lang="en-US" altLang="ko-KR" sz="2800" dirty="0">
                <a:latin typeface="Arial" panose="020B0604020202020204" pitchFamily="34" charset="0"/>
                <a:cs typeface="Arial" panose="020B0604020202020204" pitchFamily="34" charset="0"/>
              </a:rPr>
              <a:t>Syntax</a:t>
            </a:r>
          </a:p>
          <a:p>
            <a:pPr>
              <a:buNone/>
            </a:pPr>
            <a:r>
              <a:rPr lang="en-US" altLang="ko-KR" dirty="0">
                <a:latin typeface="Arial" panose="020B0604020202020204" pitchFamily="34" charset="0"/>
                <a:ea typeface="굴림" charset="-127"/>
                <a:cs typeface="Arial" panose="020B0604020202020204" pitchFamily="34" charset="0"/>
              </a:rPr>
              <a:t> 	</a:t>
            </a:r>
            <a:r>
              <a:rPr lang="en-US" altLang="ko-KR" b="1" dirty="0">
                <a:solidFill>
                  <a:srgbClr val="0070C0"/>
                </a:solidFill>
                <a:latin typeface="Consolas" panose="020B0609020204030204" pitchFamily="49" charset="0"/>
                <a:ea typeface="굴림" charset="-127"/>
                <a:cs typeface="Courier New" panose="02070309020205020404" pitchFamily="49" charset="0"/>
              </a:rPr>
              <a:t>if </a:t>
            </a:r>
            <a:r>
              <a:rPr lang="en-US" altLang="ko-KR" b="1" dirty="0">
                <a:latin typeface="Consolas" panose="020B0609020204030204" pitchFamily="49" charset="0"/>
                <a:ea typeface="굴림" charset="-127"/>
                <a:cs typeface="Courier New" panose="02070309020205020404" pitchFamily="49" charset="0"/>
              </a:rPr>
              <a:t>(expr1)</a:t>
            </a:r>
          </a:p>
          <a:p>
            <a:pPr>
              <a:buNone/>
            </a:pPr>
            <a:r>
              <a:rPr lang="en-US" altLang="ko-KR" b="1" dirty="0">
                <a:latin typeface="Consolas" panose="020B0609020204030204" pitchFamily="49" charset="0"/>
                <a:ea typeface="굴림" charset="-127"/>
                <a:cs typeface="Courier New" panose="02070309020205020404" pitchFamily="49" charset="0"/>
              </a:rPr>
              <a:t>	  true_stmt1;</a:t>
            </a:r>
          </a:p>
          <a:p>
            <a:pPr>
              <a:buNone/>
            </a:pPr>
            <a:r>
              <a:rPr lang="en-US" altLang="ko-KR" b="1" dirty="0">
                <a:latin typeface="Consolas" panose="020B0609020204030204" pitchFamily="49" charset="0"/>
                <a:ea typeface="굴림" charset="-127"/>
                <a:cs typeface="Courier New" panose="02070309020205020404" pitchFamily="49" charset="0"/>
              </a:rPr>
              <a:t>	</a:t>
            </a:r>
            <a:r>
              <a:rPr lang="en-US" altLang="ko-KR" b="1" dirty="0">
                <a:solidFill>
                  <a:srgbClr val="0070C0"/>
                </a:solidFill>
                <a:latin typeface="Consolas" panose="020B0609020204030204" pitchFamily="49" charset="0"/>
                <a:ea typeface="굴림" charset="-127"/>
                <a:cs typeface="Courier New" panose="02070309020205020404" pitchFamily="49" charset="0"/>
              </a:rPr>
              <a:t>else if </a:t>
            </a:r>
            <a:r>
              <a:rPr lang="en-US" altLang="ko-KR" b="1" dirty="0">
                <a:latin typeface="Consolas" panose="020B0609020204030204" pitchFamily="49" charset="0"/>
                <a:ea typeface="굴림" charset="-127"/>
                <a:cs typeface="Courier New" panose="02070309020205020404" pitchFamily="49" charset="0"/>
              </a:rPr>
              <a:t>(expr2)</a:t>
            </a:r>
          </a:p>
          <a:p>
            <a:pPr>
              <a:buNone/>
            </a:pPr>
            <a:r>
              <a:rPr lang="en-US" altLang="ko-KR" b="1" dirty="0">
                <a:latin typeface="Consolas" panose="020B0609020204030204" pitchFamily="49" charset="0"/>
                <a:ea typeface="굴림" charset="-127"/>
                <a:cs typeface="Courier New" panose="02070309020205020404" pitchFamily="49" charset="0"/>
              </a:rPr>
              <a:t>	  true_stmt2;</a:t>
            </a:r>
          </a:p>
          <a:p>
            <a:pPr>
              <a:buNone/>
            </a:pPr>
            <a:r>
              <a:rPr lang="en-US" altLang="ko-KR" b="1" dirty="0">
                <a:latin typeface="Consolas" panose="020B0609020204030204" pitchFamily="49" charset="0"/>
                <a:ea typeface="굴림" charset="-127"/>
                <a:cs typeface="Courier New" panose="02070309020205020404" pitchFamily="49" charset="0"/>
              </a:rPr>
              <a:t>     ..</a:t>
            </a:r>
          </a:p>
          <a:p>
            <a:pPr>
              <a:buNone/>
            </a:pPr>
            <a:r>
              <a:rPr lang="en-US" altLang="ko-KR" b="1" dirty="0">
                <a:latin typeface="Consolas" panose="020B0609020204030204" pitchFamily="49" charset="0"/>
                <a:ea typeface="굴림" charset="-127"/>
                <a:cs typeface="Courier New" panose="02070309020205020404" pitchFamily="49" charset="0"/>
              </a:rPr>
              <a:t>   </a:t>
            </a:r>
            <a:r>
              <a:rPr lang="en-US" altLang="ko-KR" b="1" dirty="0">
                <a:solidFill>
                  <a:srgbClr val="0070C0"/>
                </a:solidFill>
                <a:latin typeface="Consolas" panose="020B0609020204030204" pitchFamily="49" charset="0"/>
                <a:ea typeface="굴림" charset="-127"/>
                <a:cs typeface="Courier New" panose="02070309020205020404" pitchFamily="49" charset="0"/>
              </a:rPr>
              <a:t>else</a:t>
            </a:r>
          </a:p>
          <a:p>
            <a:pPr>
              <a:buNone/>
            </a:pPr>
            <a:r>
              <a:rPr lang="en-US" altLang="ko-KR" b="1" dirty="0">
                <a:latin typeface="Consolas" panose="020B0609020204030204" pitchFamily="49" charset="0"/>
                <a:ea typeface="굴림" charset="-127"/>
                <a:cs typeface="Courier New" panose="02070309020205020404" pitchFamily="49" charset="0"/>
              </a:rPr>
              <a:t>	  </a:t>
            </a:r>
            <a:r>
              <a:rPr lang="en-US" altLang="ko-KR" b="1" dirty="0" err="1">
                <a:latin typeface="Consolas" panose="020B0609020204030204" pitchFamily="49" charset="0"/>
                <a:ea typeface="굴림" charset="-127"/>
                <a:cs typeface="Courier New" panose="02070309020205020404" pitchFamily="49" charset="0"/>
              </a:rPr>
              <a:t>default_stmt</a:t>
            </a:r>
            <a:r>
              <a:rPr lang="en-US" altLang="ko-KR" b="1" dirty="0">
                <a:latin typeface="Consolas" panose="020B0609020204030204" pitchFamily="49" charset="0"/>
                <a:ea typeface="굴림" charset="-127"/>
                <a:cs typeface="Courier New" panose="02070309020205020404" pitchFamily="49" charset="0"/>
              </a:rPr>
              <a:t>;</a:t>
            </a:r>
            <a:endParaRPr lang="ko-KR" altLang="en-US" b="1" dirty="0">
              <a:latin typeface="Consolas" panose="020B0609020204030204" pitchFamily="49" charset="0"/>
              <a:cs typeface="Courier New" panose="02070309020205020404" pitchFamily="49" charset="0"/>
            </a:endParaRPr>
          </a:p>
        </p:txBody>
      </p:sp>
    </p:spTree>
    <p:extLst>
      <p:ext uri="{BB962C8B-B14F-4D97-AF65-F5344CB8AC3E}">
        <p14:creationId xmlns:p14="http://schemas.microsoft.com/office/powerpoint/2010/main" val="3457709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Figure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0923" y="1936234"/>
            <a:ext cx="6670155" cy="4155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제목 3"/>
          <p:cNvSpPr>
            <a:spLocks noGrp="1"/>
          </p:cNvSpPr>
          <p:nvPr>
            <p:ph type="title"/>
          </p:nvPr>
        </p:nvSpPr>
        <p:spPr/>
        <p:txBody>
          <a:bodyPr>
            <a:normAutofit/>
          </a:bodyPr>
          <a:lstStyle/>
          <a:p>
            <a:r>
              <a:rPr lang="en-US" altLang="ko-KR" b="1" spc="-150" dirty="0"/>
              <a:t>Modules in Verilog</a:t>
            </a:r>
            <a:endParaRPr lang="ko-KR" altLang="en-US" dirty="0"/>
          </a:p>
        </p:txBody>
      </p:sp>
      <p:sp>
        <p:nvSpPr>
          <p:cNvPr id="6" name="내용 개체 틀 5"/>
          <p:cNvSpPr>
            <a:spLocks noGrp="1"/>
          </p:cNvSpPr>
          <p:nvPr>
            <p:ph idx="1"/>
          </p:nvPr>
        </p:nvSpPr>
        <p:spPr/>
        <p:txBody>
          <a:bodyPr/>
          <a:lstStyle/>
          <a:p>
            <a:pPr marL="444500" indent="-444500">
              <a:defRPr/>
            </a:pPr>
            <a:r>
              <a:rPr lang="en-US" altLang="zh-TW" sz="2400" dirty="0">
                <a:latin typeface="Arial" panose="020B0604020202020204" pitchFamily="34" charset="0"/>
                <a:cs typeface="Arial" panose="020B0604020202020204" pitchFamily="34" charset="0"/>
              </a:rPr>
              <a:t>Module --- The basic building block</a:t>
            </a:r>
          </a:p>
        </p:txBody>
      </p:sp>
    </p:spTree>
    <p:extLst>
      <p:ext uri="{BB962C8B-B14F-4D97-AF65-F5344CB8AC3E}">
        <p14:creationId xmlns:p14="http://schemas.microsoft.com/office/powerpoint/2010/main" val="529389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
          <p:cNvGraphicFramePr>
            <a:graphicFrameLocks noChangeAspect="1"/>
          </p:cNvGraphicFramePr>
          <p:nvPr>
            <p:extLst/>
          </p:nvPr>
        </p:nvGraphicFramePr>
        <p:xfrm>
          <a:off x="3662241" y="1441627"/>
          <a:ext cx="6678792" cy="1831662"/>
        </p:xfrm>
        <a:graphic>
          <a:graphicData uri="http://schemas.openxmlformats.org/presentationml/2006/ole">
            <mc:AlternateContent xmlns:mc="http://schemas.openxmlformats.org/markup-compatibility/2006">
              <mc:Choice xmlns:v="urn:schemas-microsoft-com:vml" Requires="v">
                <p:oleObj spid="_x0000_s1088" name="VISIO" r:id="rId4" imgW="2721970" imgH="746078" progId="Visio.Drawing.5">
                  <p:embed/>
                </p:oleObj>
              </mc:Choice>
              <mc:Fallback>
                <p:oleObj name="VISIO" r:id="rId4" imgW="2721970" imgH="746078" progId="Visio.Drawing.5">
                  <p:embed/>
                  <p:pic>
                    <p:nvPicPr>
                      <p:cNvPr id="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2241" y="1441627"/>
                        <a:ext cx="6678792" cy="1831662"/>
                      </a:xfrm>
                      <a:prstGeom prst="rect">
                        <a:avLst/>
                      </a:prstGeom>
                      <a:noFill/>
                      <a:ln>
                        <a:noFill/>
                      </a:ln>
                      <a:effectLst/>
                    </p:spPr>
                  </p:pic>
                </p:oleObj>
              </mc:Fallback>
            </mc:AlternateContent>
          </a:graphicData>
        </a:graphic>
      </p:graphicFrame>
      <p:sp>
        <p:nvSpPr>
          <p:cNvPr id="6" name="Rectangle 1031"/>
          <p:cNvSpPr>
            <a:spLocks noChangeArrowheads="1"/>
          </p:cNvSpPr>
          <p:nvPr/>
        </p:nvSpPr>
        <p:spPr bwMode="auto">
          <a:xfrm>
            <a:off x="717953" y="3701234"/>
            <a:ext cx="6896505" cy="1938992"/>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module adder(x, y, </a:t>
            </a:r>
            <a:r>
              <a:rPr lang="en-US" altLang="zh-TW" sz="2000" spc="-150" dirty="0" err="1">
                <a:latin typeface="Consolas" panose="020B0609020204030204" pitchFamily="49" charset="0"/>
                <a:ea typeface="新細明體"/>
                <a:cs typeface="Courier New" panose="02070309020205020404" pitchFamily="49" charset="0"/>
              </a:rPr>
              <a:t>c_in</a:t>
            </a:r>
            <a:r>
              <a:rPr lang="en-US" altLang="zh-TW" sz="2000" spc="-150" dirty="0">
                <a:latin typeface="Consolas" panose="020B0609020204030204" pitchFamily="49" charset="0"/>
                <a:ea typeface="新細明體"/>
                <a:cs typeface="Courier New" panose="02070309020205020404" pitchFamily="49" charset="0"/>
              </a:rPr>
              <a:t>, sum, </a:t>
            </a:r>
            <a:r>
              <a:rPr lang="en-US" altLang="zh-TW" sz="2000" spc="-150" dirty="0" err="1">
                <a:latin typeface="Consolas" panose="020B0609020204030204" pitchFamily="49" charset="0"/>
                <a:ea typeface="新細明體"/>
                <a:cs typeface="Courier New" panose="02070309020205020404" pitchFamily="49" charset="0"/>
              </a:rPr>
              <a:t>c_out</a:t>
            </a:r>
            <a:r>
              <a:rPr lang="en-US" altLang="zh-TW" sz="20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input [3:0] x, y; </a:t>
            </a:r>
            <a:r>
              <a:rPr lang="en-US" altLang="zh-TW" sz="2000" spc="-150" dirty="0">
                <a:solidFill>
                  <a:schemeClr val="accent2"/>
                </a:solidFill>
                <a:latin typeface="Consolas" panose="020B0609020204030204" pitchFamily="49" charset="0"/>
                <a:ea typeface="新細明體"/>
                <a:cs typeface="Courier New" panose="02070309020205020404" pitchFamily="49" charset="0"/>
              </a:rPr>
              <a:t> </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input </a:t>
            </a:r>
            <a:r>
              <a:rPr lang="en-US" altLang="zh-TW" sz="2000" spc="-150" dirty="0" err="1">
                <a:latin typeface="Consolas" panose="020B0609020204030204" pitchFamily="49" charset="0"/>
                <a:ea typeface="新細明體"/>
                <a:cs typeface="Courier New" panose="02070309020205020404" pitchFamily="49" charset="0"/>
              </a:rPr>
              <a:t>c_in</a:t>
            </a:r>
            <a:r>
              <a:rPr lang="en-US" altLang="zh-TW" sz="2000" spc="-150" dirty="0">
                <a:latin typeface="Consolas" panose="020B0609020204030204" pitchFamily="49" charset="0"/>
                <a:ea typeface="新細明體"/>
                <a:cs typeface="Courier New" panose="02070309020205020404" pitchFamily="49" charset="0"/>
              </a:rPr>
              <a:t>;         </a:t>
            </a:r>
            <a:r>
              <a:rPr lang="en-US" altLang="zh-TW" sz="2000" spc="-150" dirty="0">
                <a:solidFill>
                  <a:schemeClr val="accent2"/>
                </a:solidFill>
                <a:latin typeface="Consolas" panose="020B0609020204030204" pitchFamily="49" charset="0"/>
                <a:ea typeface="新細明體"/>
                <a:cs typeface="Courier New" panose="02070309020205020404" pitchFamily="49" charset="0"/>
              </a:rPr>
              <a:t> </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output </a:t>
            </a:r>
            <a:r>
              <a:rPr lang="en-US" altLang="zh-TW" sz="2000" spc="-150" dirty="0" err="1">
                <a:latin typeface="Consolas" panose="020B0609020204030204" pitchFamily="49" charset="0"/>
                <a:ea typeface="新細明體"/>
                <a:cs typeface="Courier New" panose="02070309020205020404" pitchFamily="49" charset="0"/>
              </a:rPr>
              <a:t>reg</a:t>
            </a:r>
            <a:r>
              <a:rPr lang="en-US" altLang="zh-TW" sz="2000" spc="-150" dirty="0">
                <a:latin typeface="Consolas" panose="020B0609020204030204" pitchFamily="49" charset="0"/>
                <a:ea typeface="新細明體"/>
                <a:cs typeface="Courier New" panose="02070309020205020404" pitchFamily="49" charset="0"/>
              </a:rPr>
              <a:t> [3:0] sum;</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output </a:t>
            </a:r>
            <a:r>
              <a:rPr lang="en-US" altLang="zh-TW" sz="2000" spc="-150" dirty="0" err="1">
                <a:latin typeface="Consolas" panose="020B0609020204030204" pitchFamily="49" charset="0"/>
                <a:ea typeface="新細明體"/>
                <a:cs typeface="Courier New" panose="02070309020205020404" pitchFamily="49" charset="0"/>
              </a:rPr>
              <a:t>reg</a:t>
            </a:r>
            <a:r>
              <a:rPr lang="en-US" altLang="zh-TW" sz="2000" spc="-150" dirty="0">
                <a:latin typeface="Consolas" panose="020B0609020204030204" pitchFamily="49" charset="0"/>
                <a:ea typeface="新細明體"/>
                <a:cs typeface="Courier New" panose="02070309020205020404" pitchFamily="49" charset="0"/>
              </a:rPr>
              <a:t> </a:t>
            </a:r>
            <a:r>
              <a:rPr lang="en-US" altLang="zh-TW" sz="2000" spc="-150" dirty="0" err="1">
                <a:latin typeface="Consolas" panose="020B0609020204030204" pitchFamily="49" charset="0"/>
                <a:ea typeface="新細明體"/>
                <a:cs typeface="Courier New" panose="02070309020205020404" pitchFamily="49" charset="0"/>
              </a:rPr>
              <a:t>c_out</a:t>
            </a:r>
            <a:r>
              <a:rPr lang="en-US" altLang="zh-TW" sz="20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a:t>
            </a:r>
          </a:p>
        </p:txBody>
      </p:sp>
      <p:sp>
        <p:nvSpPr>
          <p:cNvPr id="4" name="제목 3"/>
          <p:cNvSpPr>
            <a:spLocks noGrp="1"/>
          </p:cNvSpPr>
          <p:nvPr>
            <p:ph type="title"/>
          </p:nvPr>
        </p:nvSpPr>
        <p:spPr/>
        <p:txBody>
          <a:bodyPr>
            <a:normAutofit/>
          </a:bodyPr>
          <a:lstStyle/>
          <a:p>
            <a:r>
              <a:rPr lang="en-US" altLang="ko-KR" b="1" spc="-150" dirty="0"/>
              <a:t>Port Declaration</a:t>
            </a:r>
            <a:endParaRPr lang="ko-KR" altLang="en-US" dirty="0"/>
          </a:p>
        </p:txBody>
      </p:sp>
      <p:sp>
        <p:nvSpPr>
          <p:cNvPr id="7" name="내용 개체 틀 6"/>
          <p:cNvSpPr>
            <a:spLocks noGrp="1"/>
          </p:cNvSpPr>
          <p:nvPr>
            <p:ph idx="1"/>
          </p:nvPr>
        </p:nvSpPr>
        <p:spPr/>
        <p:txBody>
          <a:bodyPr/>
          <a:lstStyle/>
          <a:p>
            <a:pPr>
              <a:defRPr/>
            </a:pPr>
            <a:r>
              <a:rPr lang="en-US" altLang="zh-TW" sz="2400" dirty="0">
                <a:solidFill>
                  <a:srgbClr val="020296"/>
                </a:solidFill>
                <a:latin typeface="Arial" panose="020B0604020202020204" pitchFamily="34" charset="0"/>
                <a:cs typeface="Arial" panose="020B0604020202020204" pitchFamily="34" charset="0"/>
              </a:rPr>
              <a:t>Types of ports</a:t>
            </a:r>
          </a:p>
          <a:p>
            <a:pPr lvl="1">
              <a:defRPr/>
            </a:pPr>
            <a:r>
              <a:rPr lang="en-US" altLang="zh-TW" sz="2000" dirty="0">
                <a:latin typeface="Arial" panose="020B0604020202020204" pitchFamily="34" charset="0"/>
                <a:cs typeface="Arial" panose="020B0604020202020204" pitchFamily="34" charset="0"/>
              </a:rPr>
              <a:t>input </a:t>
            </a:r>
          </a:p>
          <a:p>
            <a:pPr lvl="1">
              <a:defRPr/>
            </a:pPr>
            <a:r>
              <a:rPr lang="en-US" altLang="zh-TW" sz="2000" dirty="0">
                <a:latin typeface="Arial" panose="020B0604020202020204" pitchFamily="34" charset="0"/>
                <a:cs typeface="Arial" panose="020B0604020202020204" pitchFamily="34" charset="0"/>
              </a:rPr>
              <a:t>output </a:t>
            </a:r>
          </a:p>
          <a:p>
            <a:pPr lvl="1">
              <a:defRPr/>
            </a:pPr>
            <a:r>
              <a:rPr lang="en-US" altLang="zh-TW" sz="2000" dirty="0" err="1">
                <a:latin typeface="Arial" panose="020B0604020202020204" pitchFamily="34" charset="0"/>
                <a:cs typeface="Arial" panose="020B0604020202020204" pitchFamily="34" charset="0"/>
              </a:rPr>
              <a:t>inout</a:t>
            </a:r>
            <a:r>
              <a:rPr lang="en-US" altLang="zh-TW"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05889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36664" y="1639683"/>
            <a:ext cx="7420927" cy="3022600"/>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module </a:t>
            </a:r>
            <a:r>
              <a:rPr lang="en-US" altLang="zh-TW" sz="2400" spc="-150" dirty="0" err="1">
                <a:latin typeface="Consolas" panose="020B0609020204030204" pitchFamily="49" charset="0"/>
                <a:ea typeface="新細明體"/>
                <a:cs typeface="Courier New" panose="02070309020205020404" pitchFamily="49" charset="0"/>
              </a:rPr>
              <a:t>module_name</a:t>
            </a:r>
            <a:endParaRPr lang="en-US" altLang="zh-TW" sz="2400" spc="-150" dirty="0">
              <a:latin typeface="Consolas" panose="020B0609020204030204" pitchFamily="49" charset="0"/>
              <a:ea typeface="新細明體"/>
              <a:cs typeface="Courier New" panose="02070309020205020404" pitchFamily="49" charset="0"/>
            </a:endParaRPr>
          </a:p>
          <a:p>
            <a:pPr eaLnBrk="1" latinLnBrk="0" hangingPunct="1">
              <a:spcBef>
                <a:spcPct val="0"/>
              </a:spcBef>
              <a:buClrTx/>
              <a:buSzTx/>
              <a:buFontTx/>
              <a:buNone/>
            </a:pPr>
            <a:r>
              <a:rPr lang="en-US" altLang="zh-TW" sz="2400" spc="-150" dirty="0">
                <a:solidFill>
                  <a:srgbClr val="FF0000"/>
                </a:solidFill>
                <a:latin typeface="Consolas" panose="020B0609020204030204" pitchFamily="49" charset="0"/>
                <a:ea typeface="新細明體"/>
                <a:cs typeface="Courier New" panose="02070309020205020404" pitchFamily="49" charset="0"/>
              </a:rPr>
              <a:t>#</a:t>
            </a:r>
            <a:r>
              <a:rPr lang="en-US" altLang="zh-TW" sz="2400" spc="-150" dirty="0">
                <a:solidFill>
                  <a:schemeClr val="accent2"/>
                </a:solidFill>
                <a:latin typeface="Consolas" panose="020B0609020204030204" pitchFamily="49" charset="0"/>
                <a:ea typeface="新細明體"/>
                <a:cs typeface="Courier New" panose="02070309020205020404" pitchFamily="49" charset="0"/>
              </a:rPr>
              <a:t>(parameter SIZE = 7,</a:t>
            </a:r>
          </a:p>
          <a:p>
            <a:pPr eaLnBrk="1" latinLnBrk="0" hangingPunct="1">
              <a:spcBef>
                <a:spcPct val="0"/>
              </a:spcBef>
              <a:buClrTx/>
              <a:buSzTx/>
              <a:buFontTx/>
              <a:buNone/>
            </a:pPr>
            <a:r>
              <a:rPr lang="en-US" altLang="zh-TW" sz="2400" spc="-150" dirty="0">
                <a:solidFill>
                  <a:schemeClr val="accent2"/>
                </a:solidFill>
                <a:latin typeface="Consolas" panose="020B0609020204030204" pitchFamily="49" charset="0"/>
                <a:ea typeface="新細明體"/>
                <a:cs typeface="Courier New" panose="02070309020205020404" pitchFamily="49" charset="0"/>
              </a:rPr>
              <a:t>  parameter WIDTH_BUSA = 24, WIDTH_BUSB = 8,</a:t>
            </a:r>
          </a:p>
          <a:p>
            <a:pPr eaLnBrk="1" latinLnBrk="0" hangingPunct="1">
              <a:spcBef>
                <a:spcPct val="0"/>
              </a:spcBef>
              <a:buClrTx/>
              <a:buSzTx/>
              <a:buFontTx/>
              <a:buNone/>
            </a:pPr>
            <a:r>
              <a:rPr lang="en-US" altLang="zh-TW" sz="2400" spc="-150" dirty="0">
                <a:solidFill>
                  <a:schemeClr val="accent2"/>
                </a:solidFill>
                <a:latin typeface="Consolas" panose="020B0609020204030204" pitchFamily="49" charset="0"/>
                <a:ea typeface="新細明體"/>
                <a:cs typeface="Courier New" panose="02070309020205020404" pitchFamily="49" charset="0"/>
              </a:rPr>
              <a:t>  parameter signed [3:0] </a:t>
            </a:r>
            <a:r>
              <a:rPr lang="en-US" altLang="zh-TW" sz="2400" spc="-150" dirty="0" err="1">
                <a:solidFill>
                  <a:schemeClr val="accent2"/>
                </a:solidFill>
                <a:latin typeface="Consolas" panose="020B0609020204030204" pitchFamily="49" charset="0"/>
                <a:ea typeface="新細明體"/>
                <a:cs typeface="Courier New" panose="02070309020205020404" pitchFamily="49" charset="0"/>
              </a:rPr>
              <a:t>mux_selector</a:t>
            </a:r>
            <a:r>
              <a:rPr lang="en-US" altLang="zh-TW" sz="2400" spc="-150" dirty="0">
                <a:solidFill>
                  <a:schemeClr val="accent2"/>
                </a:solidFill>
                <a:latin typeface="Consolas" panose="020B0609020204030204" pitchFamily="49" charset="0"/>
                <a:ea typeface="新細明體"/>
                <a:cs typeface="Courier New" panose="02070309020205020404" pitchFamily="49" charset="0"/>
              </a:rPr>
              <a:t> = 4’b0</a:t>
            </a:r>
          </a:p>
          <a:p>
            <a:pPr eaLnBrk="1" latinLnBrk="0" hangingPunct="1">
              <a:spcBef>
                <a:spcPct val="0"/>
              </a:spcBef>
              <a:buClrTx/>
              <a:buSzTx/>
              <a:buFontTx/>
              <a:buNone/>
            </a:pPr>
            <a:r>
              <a:rPr lang="en-US" altLang="zh-TW" sz="2400" spc="-150" dirty="0">
                <a:solidFill>
                  <a:schemeClr val="accent2"/>
                </a:solidFill>
                <a:latin typeface="Consolas" panose="020B0609020204030204" pitchFamily="49" charset="0"/>
                <a:ea typeface="新細明體"/>
                <a:cs typeface="Courier New" panose="02070309020205020404" pitchFamily="49" charset="0"/>
              </a:rPr>
              <a:t>) //parameter ports</a:t>
            </a:r>
          </a:p>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(port list or port list declarations)</a:t>
            </a:r>
          </a:p>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400" spc="-150" dirty="0" err="1">
                <a:latin typeface="Consolas" panose="020B0609020204030204" pitchFamily="49" charset="0"/>
                <a:ea typeface="新細明體"/>
                <a:cs typeface="Courier New" panose="02070309020205020404" pitchFamily="49" charset="0"/>
              </a:rPr>
              <a:t>endmodule</a:t>
            </a:r>
            <a:endParaRPr lang="en-US" altLang="zh-TW" sz="2400" spc="-150" dirty="0">
              <a:latin typeface="Consolas" panose="020B0609020204030204" pitchFamily="49" charset="0"/>
              <a:ea typeface="新細明體"/>
              <a:cs typeface="Courier New" panose="02070309020205020404" pitchFamily="49" charset="0"/>
            </a:endParaRPr>
          </a:p>
        </p:txBody>
      </p:sp>
      <p:sp>
        <p:nvSpPr>
          <p:cNvPr id="3" name="제목 2"/>
          <p:cNvSpPr>
            <a:spLocks noGrp="1"/>
          </p:cNvSpPr>
          <p:nvPr>
            <p:ph type="title"/>
          </p:nvPr>
        </p:nvSpPr>
        <p:spPr/>
        <p:txBody>
          <a:bodyPr>
            <a:normAutofit/>
          </a:bodyPr>
          <a:lstStyle/>
          <a:p>
            <a:r>
              <a:rPr lang="en-US" altLang="ko-KR" b="1" spc="-150" dirty="0"/>
              <a:t>Parameter Ports</a:t>
            </a:r>
            <a:endParaRPr lang="ko-KR" altLang="en-US" dirty="0"/>
          </a:p>
        </p:txBody>
      </p:sp>
    </p:spTree>
    <p:extLst>
      <p:ext uri="{BB962C8B-B14F-4D97-AF65-F5344CB8AC3E}">
        <p14:creationId xmlns:p14="http://schemas.microsoft.com/office/powerpoint/2010/main" val="1675915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759937" y="3453696"/>
            <a:ext cx="7561103" cy="1200329"/>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parameter SIZE = 7;</a:t>
            </a:r>
          </a:p>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parameter WIDTH_BUSA = 24, WIDTH_BUSB = 8;</a:t>
            </a:r>
          </a:p>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parameter signed [3:0] </a:t>
            </a:r>
            <a:r>
              <a:rPr lang="en-US" altLang="zh-TW" sz="2400" spc="-150" dirty="0" err="1">
                <a:latin typeface="Consolas" panose="020B0609020204030204" pitchFamily="49" charset="0"/>
                <a:ea typeface="新細明體"/>
                <a:cs typeface="Courier New" panose="02070309020205020404" pitchFamily="49" charset="0"/>
              </a:rPr>
              <a:t>mux_selector</a:t>
            </a:r>
            <a:r>
              <a:rPr lang="en-US" altLang="zh-TW" sz="2400" spc="-150" dirty="0">
                <a:latin typeface="Consolas" panose="020B0609020204030204" pitchFamily="49" charset="0"/>
                <a:ea typeface="新細明體"/>
                <a:cs typeface="Courier New" panose="02070309020205020404" pitchFamily="49" charset="0"/>
              </a:rPr>
              <a:t> =</a:t>
            </a:r>
            <a:r>
              <a:rPr lang="en-US" altLang="zh-TW" sz="2400" spc="-150" dirty="0">
                <a:solidFill>
                  <a:schemeClr val="accent2"/>
                </a:solidFill>
                <a:latin typeface="Consolas" panose="020B0609020204030204" pitchFamily="49" charset="0"/>
                <a:ea typeface="新細明體"/>
                <a:cs typeface="Courier New" panose="02070309020205020404" pitchFamily="49" charset="0"/>
              </a:rPr>
              <a:t> 4’b0</a:t>
            </a:r>
            <a:r>
              <a:rPr lang="en-US" altLang="zh-TW" sz="2400" spc="-150" dirty="0">
                <a:latin typeface="Consolas" panose="020B0609020204030204" pitchFamily="49" charset="0"/>
                <a:ea typeface="新細明體"/>
                <a:cs typeface="Courier New" panose="02070309020205020404" pitchFamily="49" charset="0"/>
              </a:rPr>
              <a:t>;</a:t>
            </a:r>
          </a:p>
        </p:txBody>
      </p:sp>
      <p:sp>
        <p:nvSpPr>
          <p:cNvPr id="4" name="제목 3"/>
          <p:cNvSpPr>
            <a:spLocks noGrp="1"/>
          </p:cNvSpPr>
          <p:nvPr>
            <p:ph type="title"/>
          </p:nvPr>
        </p:nvSpPr>
        <p:spPr/>
        <p:txBody>
          <a:bodyPr>
            <a:normAutofit/>
          </a:bodyPr>
          <a:lstStyle/>
          <a:p>
            <a:r>
              <a:rPr lang="en-US" altLang="ko-KR" b="1" spc="-150" dirty="0"/>
              <a:t>Types of Parameters</a:t>
            </a:r>
            <a:endParaRPr lang="ko-KR" altLang="en-US" dirty="0"/>
          </a:p>
        </p:txBody>
      </p:sp>
      <p:sp>
        <p:nvSpPr>
          <p:cNvPr id="5" name="내용 개체 틀 4"/>
          <p:cNvSpPr>
            <a:spLocks noGrp="1"/>
          </p:cNvSpPr>
          <p:nvPr>
            <p:ph idx="1"/>
          </p:nvPr>
        </p:nvSpPr>
        <p:spPr/>
        <p:txBody>
          <a:bodyPr/>
          <a:lstStyle/>
          <a:p>
            <a:r>
              <a:rPr lang="en-US" altLang="zh-TW" sz="2400" dirty="0">
                <a:latin typeface="Arial" panose="020B0604020202020204" pitchFamily="34" charset="0"/>
                <a:cs typeface="Arial" panose="020B0604020202020204" pitchFamily="34" charset="0"/>
              </a:rPr>
              <a:t>Module parameters </a:t>
            </a:r>
          </a:p>
          <a:p>
            <a:pPr marL="720725" lvl="1" indent="-274638"/>
            <a:r>
              <a:rPr lang="en-US" altLang="zh-TW" sz="2000" dirty="0">
                <a:latin typeface="Arial" panose="020B0604020202020204" pitchFamily="34" charset="0"/>
                <a:cs typeface="Arial" panose="020B0604020202020204" pitchFamily="34" charset="0"/>
              </a:rPr>
              <a:t>parameter</a:t>
            </a:r>
          </a:p>
          <a:p>
            <a:pPr marL="720725" lvl="1" indent="-274638"/>
            <a:r>
              <a:rPr lang="en-US" altLang="zh-TW" sz="2000" dirty="0" err="1">
                <a:latin typeface="Arial" panose="020B0604020202020204" pitchFamily="34" charset="0"/>
                <a:cs typeface="Arial" panose="020B0604020202020204" pitchFamily="34" charset="0"/>
              </a:rPr>
              <a:t>Localparam</a:t>
            </a:r>
            <a:endParaRPr lang="en-US" altLang="zh-TW" sz="2000" dirty="0">
              <a:latin typeface="Arial" panose="020B0604020202020204" pitchFamily="34" charset="0"/>
              <a:cs typeface="Arial" panose="020B0604020202020204" pitchFamily="34" charset="0"/>
            </a:endParaRPr>
          </a:p>
          <a:p>
            <a:pPr marL="720725" lvl="1" indent="-274638"/>
            <a:endParaRPr lang="en-US" altLang="zh-TW" sz="2000" dirty="0">
              <a:latin typeface="Arial" panose="020B0604020202020204" pitchFamily="34" charset="0"/>
              <a:cs typeface="Arial" panose="020B0604020202020204" pitchFamily="34" charset="0"/>
            </a:endParaRPr>
          </a:p>
          <a:p>
            <a:pPr marL="320675" indent="-274638"/>
            <a:r>
              <a:rPr lang="en-US" altLang="zh-TW" sz="2400" dirty="0">
                <a:latin typeface="Arial" panose="020B0604020202020204" pitchFamily="34" charset="0"/>
                <a:cs typeface="Arial" panose="020B0604020202020204" pitchFamily="34" charset="0"/>
              </a:rPr>
              <a:t>Specify parameters</a:t>
            </a:r>
          </a:p>
        </p:txBody>
      </p:sp>
    </p:spTree>
    <p:extLst>
      <p:ext uri="{BB962C8B-B14F-4D97-AF65-F5344CB8AC3E}">
        <p14:creationId xmlns:p14="http://schemas.microsoft.com/office/powerpoint/2010/main" val="42293382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b="1" spc="-150" dirty="0"/>
              <a:t>Constants Specified Options</a:t>
            </a:r>
            <a:endParaRPr lang="ko-KR" altLang="en-US" dirty="0"/>
          </a:p>
        </p:txBody>
      </p:sp>
      <p:sp>
        <p:nvSpPr>
          <p:cNvPr id="5" name="내용 개체 틀 4"/>
          <p:cNvSpPr>
            <a:spLocks noGrp="1"/>
          </p:cNvSpPr>
          <p:nvPr>
            <p:ph idx="1"/>
          </p:nvPr>
        </p:nvSpPr>
        <p:spPr/>
        <p:txBody>
          <a:bodyPr>
            <a:normAutofit fontScale="92500" lnSpcReduction="20000"/>
          </a:bodyPr>
          <a:lstStyle/>
          <a:p>
            <a:pPr marL="446088" indent="-446088"/>
            <a:r>
              <a:rPr lang="en-US" altLang="zh-TW" dirty="0">
                <a:latin typeface="Arial" panose="020B0604020202020204" pitchFamily="34" charset="0"/>
                <a:cs typeface="Arial" panose="020B0604020202020204" pitchFamily="34" charset="0"/>
              </a:rPr>
              <a:t>`define compiler directive</a:t>
            </a:r>
          </a:p>
          <a:p>
            <a:pPr marL="446088" indent="-446088">
              <a:buNone/>
            </a:pPr>
            <a:r>
              <a:rPr lang="en-US" altLang="zh-TW" sz="2400" dirty="0">
                <a:solidFill>
                  <a:srgbClr val="FF5050"/>
                </a:solidFill>
                <a:latin typeface="Arial" panose="020B0604020202020204" pitchFamily="34" charset="0"/>
                <a:cs typeface="Arial" panose="020B0604020202020204" pitchFamily="34" charset="0"/>
              </a:rPr>
              <a:t>	`define</a:t>
            </a:r>
            <a:r>
              <a:rPr lang="en-US" altLang="zh-TW" sz="2400" dirty="0">
                <a:latin typeface="Arial" panose="020B0604020202020204" pitchFamily="34" charset="0"/>
                <a:cs typeface="Arial" panose="020B0604020202020204" pitchFamily="34" charset="0"/>
              </a:rPr>
              <a:t> BUS_WIDTH  8</a:t>
            </a:r>
          </a:p>
          <a:p>
            <a:pPr marL="446088" indent="-446088">
              <a:buNone/>
            </a:pPr>
            <a:r>
              <a:rPr lang="en-US" altLang="zh-TW" sz="2400" dirty="0">
                <a:latin typeface="Arial" panose="020B0604020202020204" pitchFamily="34" charset="0"/>
                <a:cs typeface="Arial" panose="020B0604020202020204" pitchFamily="34" charset="0"/>
              </a:rPr>
              <a:t>	defined at outside of module </a:t>
            </a:r>
            <a:r>
              <a:rPr lang="en-US" altLang="ko-KR" sz="2400" dirty="0">
                <a:latin typeface="Arial" panose="020B0604020202020204" pitchFamily="34" charset="0"/>
                <a:cs typeface="Arial" panose="020B0604020202020204" pitchFamily="34" charset="0"/>
              </a:rPr>
              <a:t>(applied to entire code)</a:t>
            </a:r>
            <a:endParaRPr lang="en-US" altLang="zh-TW" sz="2400" dirty="0">
              <a:latin typeface="Arial" panose="020B0604020202020204" pitchFamily="34" charset="0"/>
              <a:cs typeface="Arial" panose="020B0604020202020204" pitchFamily="34" charset="0"/>
            </a:endParaRPr>
          </a:p>
          <a:p>
            <a:pPr marL="446088" indent="-446088"/>
            <a:endParaRPr lang="en-US" altLang="zh-TW" dirty="0">
              <a:latin typeface="Arial" panose="020B0604020202020204" pitchFamily="34" charset="0"/>
              <a:cs typeface="Arial" panose="020B0604020202020204" pitchFamily="34" charset="0"/>
            </a:endParaRPr>
          </a:p>
          <a:p>
            <a:pPr marL="446088" indent="-446088"/>
            <a:r>
              <a:rPr lang="en-US" altLang="zh-TW" dirty="0">
                <a:latin typeface="Arial" panose="020B0604020202020204" pitchFamily="34" charset="0"/>
                <a:cs typeface="Arial" panose="020B0604020202020204" pitchFamily="34" charset="0"/>
              </a:rPr>
              <a:t>parameter</a:t>
            </a:r>
          </a:p>
          <a:p>
            <a:pPr marL="446088" indent="-446088">
              <a:buNone/>
            </a:pPr>
            <a:r>
              <a:rPr lang="en-US" altLang="zh-TW" sz="2400" dirty="0">
                <a:solidFill>
                  <a:srgbClr val="FF5050"/>
                </a:solidFill>
                <a:latin typeface="Arial" panose="020B0604020202020204" pitchFamily="34" charset="0"/>
                <a:cs typeface="Arial" panose="020B0604020202020204" pitchFamily="34" charset="0"/>
              </a:rPr>
              <a:t>	parameter</a:t>
            </a:r>
            <a:r>
              <a:rPr lang="en-US" altLang="zh-TW" dirty="0">
                <a:latin typeface="Arial" panose="020B0604020202020204" pitchFamily="34" charset="0"/>
                <a:cs typeface="Arial" panose="020B0604020202020204" pitchFamily="34" charset="0"/>
              </a:rPr>
              <a:t> </a:t>
            </a:r>
            <a:r>
              <a:rPr lang="en-US" altLang="zh-TW" sz="2400" dirty="0">
                <a:latin typeface="Arial" panose="020B0604020202020204" pitchFamily="34" charset="0"/>
                <a:cs typeface="Arial" panose="020B0604020202020204" pitchFamily="34" charset="0"/>
              </a:rPr>
              <a:t>BUS_WIDTH = 8;</a:t>
            </a:r>
          </a:p>
          <a:p>
            <a:pPr marL="446088" indent="-446088">
              <a:buNone/>
            </a:pPr>
            <a:r>
              <a:rPr lang="en-US" altLang="ko-KR" sz="2400" dirty="0">
                <a:latin typeface="Arial" panose="020B0604020202020204" pitchFamily="34" charset="0"/>
                <a:cs typeface="Arial" panose="020B0604020202020204" pitchFamily="34" charset="0"/>
              </a:rPr>
              <a:t>	cannot be defined outside of module</a:t>
            </a:r>
            <a:endParaRPr lang="en-US" altLang="zh-TW" sz="2400" dirty="0">
              <a:latin typeface="Arial" panose="020B0604020202020204" pitchFamily="34" charset="0"/>
              <a:cs typeface="Arial" panose="020B0604020202020204" pitchFamily="34" charset="0"/>
            </a:endParaRPr>
          </a:p>
          <a:p>
            <a:pPr marL="446088" indent="-446088"/>
            <a:endParaRPr lang="en-US" altLang="zh-TW" dirty="0">
              <a:latin typeface="Arial" panose="020B0604020202020204" pitchFamily="34" charset="0"/>
              <a:cs typeface="Arial" panose="020B0604020202020204" pitchFamily="34" charset="0"/>
            </a:endParaRPr>
          </a:p>
          <a:p>
            <a:pPr marL="446088" indent="-446088"/>
            <a:r>
              <a:rPr lang="en-US" altLang="zh-TW" dirty="0" err="1">
                <a:latin typeface="Arial" panose="020B0604020202020204" pitchFamily="34" charset="0"/>
                <a:cs typeface="Arial" panose="020B0604020202020204" pitchFamily="34" charset="0"/>
              </a:rPr>
              <a:t>localparam</a:t>
            </a:r>
            <a:endParaRPr lang="en-US" altLang="zh-TW" dirty="0">
              <a:latin typeface="Arial" panose="020B0604020202020204" pitchFamily="34" charset="0"/>
              <a:cs typeface="Arial" panose="020B0604020202020204" pitchFamily="34" charset="0"/>
            </a:endParaRPr>
          </a:p>
          <a:p>
            <a:pPr marL="446088" indent="-446088">
              <a:buNone/>
            </a:pPr>
            <a:r>
              <a:rPr lang="en-US" altLang="zh-TW" sz="2400" dirty="0">
                <a:solidFill>
                  <a:srgbClr val="FF5050"/>
                </a:solidFill>
                <a:latin typeface="Arial" panose="020B0604020202020204" pitchFamily="34" charset="0"/>
                <a:cs typeface="Arial" panose="020B0604020202020204" pitchFamily="34" charset="0"/>
              </a:rPr>
              <a:t>	</a:t>
            </a:r>
            <a:r>
              <a:rPr lang="en-US" altLang="zh-TW" sz="2400" dirty="0" err="1">
                <a:solidFill>
                  <a:srgbClr val="FF5050"/>
                </a:solidFill>
                <a:latin typeface="Arial" panose="020B0604020202020204" pitchFamily="34" charset="0"/>
                <a:cs typeface="Arial" panose="020B0604020202020204" pitchFamily="34" charset="0"/>
              </a:rPr>
              <a:t>localparam</a:t>
            </a:r>
            <a:r>
              <a:rPr lang="en-US" altLang="zh-TW" sz="2400" dirty="0">
                <a:latin typeface="Arial" panose="020B0604020202020204" pitchFamily="34" charset="0"/>
                <a:cs typeface="Arial" panose="020B0604020202020204" pitchFamily="34" charset="0"/>
              </a:rPr>
              <a:t> BUS_WIDTH = 8;</a:t>
            </a:r>
          </a:p>
          <a:p>
            <a:pPr marL="446088" indent="-446088">
              <a:buNone/>
            </a:pPr>
            <a:r>
              <a:rPr lang="en-US" altLang="zh-TW" sz="2400" dirty="0">
                <a:latin typeface="Arial" panose="020B0604020202020204" pitchFamily="34" charset="0"/>
                <a:cs typeface="Arial" panose="020B0604020202020204" pitchFamily="34" charset="0"/>
              </a:rPr>
              <a:t>	cannot be defined outside of module</a:t>
            </a:r>
          </a:p>
          <a:p>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1880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8"/>
          <p:cNvSpPr txBox="1">
            <a:spLocks noChangeArrowheads="1"/>
          </p:cNvSpPr>
          <p:nvPr/>
        </p:nvSpPr>
        <p:spPr bwMode="auto">
          <a:xfrm>
            <a:off x="338400" y="1616947"/>
            <a:ext cx="7200900" cy="3416320"/>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module </a:t>
            </a:r>
            <a:r>
              <a:rPr lang="en-US" altLang="zh-TW" sz="2400" spc="-150" dirty="0" err="1">
                <a:latin typeface="Consolas" panose="020B0609020204030204" pitchFamily="49" charset="0"/>
                <a:ea typeface="新細明體"/>
                <a:cs typeface="Courier New" panose="02070309020205020404" pitchFamily="49" charset="0"/>
              </a:rPr>
              <a:t>adder_nbit</a:t>
            </a:r>
            <a:r>
              <a:rPr lang="en-US" altLang="zh-TW" sz="2400" spc="-150" dirty="0">
                <a:latin typeface="Consolas" panose="020B0609020204030204" pitchFamily="49" charset="0"/>
                <a:ea typeface="新細明體"/>
                <a:cs typeface="Courier New" panose="02070309020205020404" pitchFamily="49" charset="0"/>
              </a:rPr>
              <a:t>(x, y, </a:t>
            </a:r>
            <a:r>
              <a:rPr lang="en-US" altLang="zh-TW" sz="2400" spc="-150" dirty="0" err="1">
                <a:latin typeface="Consolas" panose="020B0609020204030204" pitchFamily="49" charset="0"/>
                <a:ea typeface="新細明體"/>
                <a:cs typeface="Courier New" panose="02070309020205020404" pitchFamily="49" charset="0"/>
              </a:rPr>
              <a:t>c_in</a:t>
            </a:r>
            <a:r>
              <a:rPr lang="en-US" altLang="zh-TW" sz="2400" spc="-150" dirty="0">
                <a:latin typeface="Consolas" panose="020B0609020204030204" pitchFamily="49" charset="0"/>
                <a:ea typeface="新細明體"/>
                <a:cs typeface="Courier New" panose="02070309020205020404" pitchFamily="49" charset="0"/>
              </a:rPr>
              <a:t>, sum, </a:t>
            </a:r>
            <a:r>
              <a:rPr lang="en-US" altLang="zh-TW" sz="2400" spc="-150" dirty="0" err="1">
                <a:latin typeface="Consolas" panose="020B0609020204030204" pitchFamily="49" charset="0"/>
                <a:ea typeface="新細明體"/>
                <a:cs typeface="Courier New" panose="02070309020205020404" pitchFamily="49" charset="0"/>
              </a:rPr>
              <a:t>c_out</a:t>
            </a:r>
            <a:r>
              <a:rPr lang="en-US" altLang="zh-TW" sz="24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parameter </a:t>
            </a:r>
            <a:r>
              <a:rPr lang="en-US" altLang="zh-TW" sz="2400" spc="-150" dirty="0">
                <a:solidFill>
                  <a:srgbClr val="FF5050"/>
                </a:solidFill>
                <a:latin typeface="Consolas" panose="020B0609020204030204" pitchFamily="49" charset="0"/>
                <a:ea typeface="新細明體"/>
                <a:cs typeface="Courier New" panose="02070309020205020404" pitchFamily="49" charset="0"/>
              </a:rPr>
              <a:t>N = 4</a:t>
            </a:r>
            <a:r>
              <a:rPr lang="en-US" altLang="zh-TW" sz="2400" spc="-150" dirty="0">
                <a:latin typeface="Consolas" panose="020B0609020204030204" pitchFamily="49" charset="0"/>
                <a:ea typeface="新細明體"/>
                <a:cs typeface="Courier New" panose="02070309020205020404" pitchFamily="49" charset="0"/>
              </a:rPr>
              <a:t>;   </a:t>
            </a:r>
            <a:r>
              <a:rPr lang="en-US" altLang="zh-TW" sz="2400" spc="-150" dirty="0">
                <a:solidFill>
                  <a:schemeClr val="accent2"/>
                </a:solidFill>
                <a:latin typeface="Consolas" panose="020B0609020204030204" pitchFamily="49" charset="0"/>
                <a:ea typeface="新細明體"/>
                <a:cs typeface="Courier New" panose="02070309020205020404" pitchFamily="49" charset="0"/>
              </a:rPr>
              <a:t>// set default value</a:t>
            </a:r>
          </a:p>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input [</a:t>
            </a:r>
            <a:r>
              <a:rPr lang="en-US" altLang="zh-TW" sz="2400" spc="-150" dirty="0">
                <a:solidFill>
                  <a:srgbClr val="FF5050"/>
                </a:solidFill>
                <a:latin typeface="Consolas" panose="020B0609020204030204" pitchFamily="49" charset="0"/>
                <a:ea typeface="新細明體"/>
                <a:cs typeface="Courier New" panose="02070309020205020404" pitchFamily="49" charset="0"/>
              </a:rPr>
              <a:t>N</a:t>
            </a:r>
            <a:r>
              <a:rPr lang="en-US" altLang="zh-TW" sz="2400" spc="-150" dirty="0">
                <a:latin typeface="Consolas" panose="020B0609020204030204" pitchFamily="49" charset="0"/>
                <a:ea typeface="新細明體"/>
                <a:cs typeface="Courier New" panose="02070309020205020404" pitchFamily="49" charset="0"/>
              </a:rPr>
              <a:t>-1:0] x, y;</a:t>
            </a:r>
          </a:p>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input </a:t>
            </a:r>
            <a:r>
              <a:rPr lang="en-US" altLang="zh-TW" sz="2400" spc="-150" dirty="0" err="1">
                <a:latin typeface="Consolas" panose="020B0609020204030204" pitchFamily="49" charset="0"/>
                <a:ea typeface="新細明體"/>
                <a:cs typeface="Courier New" panose="02070309020205020404" pitchFamily="49" charset="0"/>
              </a:rPr>
              <a:t>c_in</a:t>
            </a:r>
            <a:r>
              <a:rPr lang="en-US" altLang="zh-TW" sz="24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output [</a:t>
            </a:r>
            <a:r>
              <a:rPr lang="en-US" altLang="zh-TW" sz="2400" spc="-150" dirty="0">
                <a:solidFill>
                  <a:srgbClr val="FF5050"/>
                </a:solidFill>
                <a:latin typeface="Consolas" panose="020B0609020204030204" pitchFamily="49" charset="0"/>
                <a:ea typeface="新細明體"/>
                <a:cs typeface="Courier New" panose="02070309020205020404" pitchFamily="49" charset="0"/>
              </a:rPr>
              <a:t>N</a:t>
            </a:r>
            <a:r>
              <a:rPr lang="en-US" altLang="zh-TW" sz="2400" spc="-150" dirty="0">
                <a:latin typeface="Consolas" panose="020B0609020204030204" pitchFamily="49" charset="0"/>
                <a:ea typeface="新細明體"/>
                <a:cs typeface="Courier New" panose="02070309020205020404" pitchFamily="49" charset="0"/>
              </a:rPr>
              <a:t>-1:0] sum;</a:t>
            </a:r>
          </a:p>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output </a:t>
            </a:r>
            <a:r>
              <a:rPr lang="en-US" altLang="zh-TW" sz="2400" spc="-150" dirty="0" err="1">
                <a:latin typeface="Consolas" panose="020B0609020204030204" pitchFamily="49" charset="0"/>
                <a:ea typeface="新細明體"/>
                <a:cs typeface="Courier New" panose="02070309020205020404" pitchFamily="49" charset="0"/>
              </a:rPr>
              <a:t>c_out</a:t>
            </a:r>
            <a:r>
              <a:rPr lang="en-US" altLang="zh-TW" sz="24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endParaRPr lang="en-US" altLang="zh-TW" sz="2400" spc="-150" dirty="0">
              <a:latin typeface="Consolas" panose="020B0609020204030204" pitchFamily="49" charset="0"/>
              <a:ea typeface="新細明體"/>
              <a:cs typeface="Courier New" panose="02070309020205020404" pitchFamily="49" charset="0"/>
            </a:endParaRPr>
          </a:p>
          <a:p>
            <a:pPr eaLnBrk="1" latinLnBrk="0" hangingPunct="1">
              <a:spcBef>
                <a:spcPct val="0"/>
              </a:spcBef>
              <a:buClrTx/>
              <a:buSzTx/>
              <a:buFontTx/>
              <a:buNone/>
            </a:pPr>
            <a:r>
              <a:rPr lang="en-US" altLang="zh-TW" sz="2400" spc="-150" dirty="0">
                <a:latin typeface="Consolas" panose="020B0609020204030204" pitchFamily="49" charset="0"/>
                <a:ea typeface="新細明體"/>
                <a:cs typeface="Courier New" panose="02070309020205020404" pitchFamily="49" charset="0"/>
              </a:rPr>
              <a:t>assign {</a:t>
            </a:r>
            <a:r>
              <a:rPr lang="en-US" altLang="zh-TW" sz="2400" spc="-150" dirty="0" err="1">
                <a:latin typeface="Consolas" panose="020B0609020204030204" pitchFamily="49" charset="0"/>
                <a:ea typeface="新細明體"/>
                <a:cs typeface="Courier New" panose="02070309020205020404" pitchFamily="49" charset="0"/>
              </a:rPr>
              <a:t>c_out</a:t>
            </a:r>
            <a:r>
              <a:rPr lang="en-US" altLang="zh-TW" sz="2400" spc="-150" dirty="0">
                <a:latin typeface="Consolas" panose="020B0609020204030204" pitchFamily="49" charset="0"/>
                <a:ea typeface="新細明體"/>
                <a:cs typeface="Courier New" panose="02070309020205020404" pitchFamily="49" charset="0"/>
              </a:rPr>
              <a:t>, sum} = x + y + </a:t>
            </a:r>
            <a:r>
              <a:rPr lang="en-US" altLang="zh-TW" sz="2400" spc="-150" dirty="0" err="1">
                <a:latin typeface="Consolas" panose="020B0609020204030204" pitchFamily="49" charset="0"/>
                <a:ea typeface="新細明體"/>
                <a:cs typeface="Courier New" panose="02070309020205020404" pitchFamily="49" charset="0"/>
              </a:rPr>
              <a:t>c_in</a:t>
            </a:r>
            <a:r>
              <a:rPr lang="en-US" altLang="zh-TW" sz="24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400" spc="-150" dirty="0" err="1">
                <a:latin typeface="Consolas" panose="020B0609020204030204" pitchFamily="49" charset="0"/>
                <a:ea typeface="新細明體"/>
                <a:cs typeface="Courier New" panose="02070309020205020404" pitchFamily="49" charset="0"/>
              </a:rPr>
              <a:t>endmodule</a:t>
            </a:r>
            <a:endParaRPr lang="en-US" altLang="zh-TW" sz="2400" spc="-150" dirty="0">
              <a:latin typeface="Consolas" panose="020B0609020204030204" pitchFamily="49" charset="0"/>
              <a:ea typeface="新細明體"/>
              <a:cs typeface="Courier New" panose="02070309020205020404" pitchFamily="49" charset="0"/>
            </a:endParaRPr>
          </a:p>
        </p:txBody>
      </p:sp>
      <p:sp>
        <p:nvSpPr>
          <p:cNvPr id="3" name="제목 2"/>
          <p:cNvSpPr>
            <a:spLocks noGrp="1"/>
          </p:cNvSpPr>
          <p:nvPr>
            <p:ph type="title"/>
          </p:nvPr>
        </p:nvSpPr>
        <p:spPr/>
        <p:txBody>
          <a:bodyPr>
            <a:normAutofit/>
          </a:bodyPr>
          <a:lstStyle/>
          <a:p>
            <a:r>
              <a:rPr lang="en-US" altLang="ko-KR" b="1" spc="-150" dirty="0"/>
              <a:t>Parameterized Modules</a:t>
            </a:r>
            <a:endParaRPr lang="ko-KR" altLang="en-US" dirty="0"/>
          </a:p>
        </p:txBody>
      </p:sp>
    </p:spTree>
    <p:extLst>
      <p:ext uri="{BB962C8B-B14F-4D97-AF65-F5344CB8AC3E}">
        <p14:creationId xmlns:p14="http://schemas.microsoft.com/office/powerpoint/2010/main" val="2028447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8"/>
          <p:cNvSpPr>
            <a:spLocks noChangeArrowheads="1"/>
          </p:cNvSpPr>
          <p:nvPr/>
        </p:nvSpPr>
        <p:spPr bwMode="auto">
          <a:xfrm>
            <a:off x="6464397" y="3333958"/>
            <a:ext cx="5393519" cy="2554545"/>
          </a:xfrm>
          <a:prstGeom prst="rect">
            <a:avLst/>
          </a:prstGeom>
          <a:noFill/>
          <a:ln w="19050">
            <a:solidFill>
              <a:srgbClr val="F1597D"/>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000" spc="-150" dirty="0">
                <a:solidFill>
                  <a:schemeClr val="accent2"/>
                </a:solidFill>
                <a:latin typeface="Consolas" panose="020B0609020204030204" pitchFamily="49" charset="0"/>
                <a:ea typeface="新細明體"/>
                <a:cs typeface="Courier New" panose="02070309020205020404" pitchFamily="49" charset="0"/>
              </a:rPr>
              <a:t>// define top level module</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output [3:0] qout4b;</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output [7:0] qout8b;</a:t>
            </a:r>
          </a:p>
          <a:p>
            <a:pPr eaLnBrk="1" latinLnBrk="0" hangingPunct="1">
              <a:spcBef>
                <a:spcPct val="0"/>
              </a:spcBef>
              <a:buClrTx/>
              <a:buSzTx/>
              <a:buFontTx/>
              <a:buNone/>
            </a:pPr>
            <a:r>
              <a:rPr lang="en-US" altLang="zh-TW" sz="2000" spc="-150" dirty="0">
                <a:solidFill>
                  <a:schemeClr val="accent2"/>
                </a:solidFill>
                <a:latin typeface="Consolas" panose="020B0609020204030204" pitchFamily="49" charset="0"/>
                <a:ea typeface="新細明體"/>
                <a:cs typeface="Courier New" panose="02070309020205020404" pitchFamily="49" charset="0"/>
              </a:rPr>
              <a:t>// instantiate two counter modules</a:t>
            </a:r>
          </a:p>
          <a:p>
            <a:pPr eaLnBrk="1" latinLnBrk="0" hangingPunct="1">
              <a:spcBef>
                <a:spcPct val="0"/>
              </a:spcBef>
              <a:buClrTx/>
              <a:buSzTx/>
              <a:buFontTx/>
              <a:buNone/>
            </a:pPr>
            <a:r>
              <a:rPr lang="en-US" altLang="zh-TW" sz="2000" spc="-150" dirty="0" err="1">
                <a:solidFill>
                  <a:schemeClr val="accent2"/>
                </a:solidFill>
                <a:latin typeface="Consolas" panose="020B0609020204030204" pitchFamily="49" charset="0"/>
                <a:ea typeface="新細明體"/>
                <a:cs typeface="Courier New" panose="02070309020205020404" pitchFamily="49" charset="0"/>
              </a:rPr>
              <a:t>defparam</a:t>
            </a:r>
            <a:r>
              <a:rPr lang="en-US" altLang="zh-TW" sz="2000" spc="-150" dirty="0">
                <a:solidFill>
                  <a:schemeClr val="accent2"/>
                </a:solidFill>
                <a:latin typeface="Consolas" panose="020B0609020204030204" pitchFamily="49" charset="0"/>
                <a:ea typeface="新細明體"/>
                <a:cs typeface="Courier New" panose="02070309020205020404" pitchFamily="49" charset="0"/>
              </a:rPr>
              <a:t> </a:t>
            </a:r>
            <a:r>
              <a:rPr lang="en-US" altLang="zh-TW" sz="2000" spc="-150" dirty="0">
                <a:solidFill>
                  <a:srgbClr val="FF5050"/>
                </a:solidFill>
                <a:latin typeface="Consolas" panose="020B0609020204030204" pitchFamily="49" charset="0"/>
                <a:ea typeface="新細明體"/>
                <a:cs typeface="Courier New" panose="02070309020205020404" pitchFamily="49" charset="0"/>
              </a:rPr>
              <a:t>cnt_4b</a:t>
            </a:r>
            <a:r>
              <a:rPr lang="en-US" altLang="zh-TW" sz="2000" spc="-150" dirty="0">
                <a:solidFill>
                  <a:schemeClr val="accent2"/>
                </a:solidFill>
                <a:latin typeface="Consolas" panose="020B0609020204030204" pitchFamily="49" charset="0"/>
                <a:ea typeface="新細明體"/>
                <a:cs typeface="Courier New" panose="02070309020205020404" pitchFamily="49" charset="0"/>
              </a:rPr>
              <a:t>.N = 4, </a:t>
            </a:r>
            <a:r>
              <a:rPr lang="en-US" altLang="zh-TW" sz="2000" spc="-150" dirty="0">
                <a:solidFill>
                  <a:srgbClr val="FF5050"/>
                </a:solidFill>
                <a:latin typeface="Consolas" panose="020B0609020204030204" pitchFamily="49" charset="0"/>
                <a:ea typeface="新細明體"/>
                <a:cs typeface="Courier New" panose="02070309020205020404" pitchFamily="49" charset="0"/>
              </a:rPr>
              <a:t>cnt_8b</a:t>
            </a:r>
            <a:r>
              <a:rPr lang="en-US" altLang="zh-TW" sz="2000" spc="-150" dirty="0">
                <a:solidFill>
                  <a:schemeClr val="accent2"/>
                </a:solidFill>
                <a:latin typeface="Consolas" panose="020B0609020204030204" pitchFamily="49" charset="0"/>
                <a:ea typeface="新細明體"/>
                <a:cs typeface="Courier New" panose="02070309020205020404" pitchFamily="49" charset="0"/>
              </a:rPr>
              <a:t>.N = 8; </a:t>
            </a:r>
          </a:p>
          <a:p>
            <a:pPr eaLnBrk="1" latinLnBrk="0" hangingPunct="1">
              <a:spcBef>
                <a:spcPct val="0"/>
              </a:spcBef>
              <a:buClrTx/>
              <a:buSzTx/>
              <a:buFontTx/>
              <a:buNone/>
            </a:pPr>
            <a:r>
              <a:rPr lang="en-US" altLang="zh-TW" sz="2000" spc="-150" dirty="0" err="1">
                <a:latin typeface="Consolas" panose="020B0609020204030204" pitchFamily="49" charset="0"/>
                <a:ea typeface="新細明體"/>
                <a:cs typeface="Courier New" panose="02070309020205020404" pitchFamily="49" charset="0"/>
              </a:rPr>
              <a:t>counter_nbits</a:t>
            </a:r>
            <a:r>
              <a:rPr lang="en-US" altLang="zh-TW" sz="2000" spc="-150" dirty="0">
                <a:latin typeface="Consolas" panose="020B0609020204030204" pitchFamily="49" charset="0"/>
                <a:ea typeface="新細明體"/>
                <a:cs typeface="Courier New" panose="02070309020205020404" pitchFamily="49" charset="0"/>
              </a:rPr>
              <a:t> cnt_4b (clock, clear, qout4b);</a:t>
            </a:r>
          </a:p>
          <a:p>
            <a:pPr eaLnBrk="1" latinLnBrk="0" hangingPunct="1">
              <a:spcBef>
                <a:spcPct val="0"/>
              </a:spcBef>
              <a:buClrTx/>
              <a:buSzTx/>
              <a:buFontTx/>
              <a:buNone/>
            </a:pPr>
            <a:r>
              <a:rPr lang="en-US" altLang="zh-TW" sz="2000" spc="-150" dirty="0" err="1">
                <a:latin typeface="Consolas" panose="020B0609020204030204" pitchFamily="49" charset="0"/>
                <a:ea typeface="新細明體"/>
                <a:cs typeface="Courier New" panose="02070309020205020404" pitchFamily="49" charset="0"/>
              </a:rPr>
              <a:t>counter_nbits</a:t>
            </a:r>
            <a:r>
              <a:rPr lang="en-US" altLang="zh-TW" sz="2000" spc="-150" dirty="0">
                <a:latin typeface="Consolas" panose="020B0609020204030204" pitchFamily="49" charset="0"/>
                <a:ea typeface="新細明體"/>
                <a:cs typeface="Courier New" panose="02070309020205020404" pitchFamily="49" charset="0"/>
              </a:rPr>
              <a:t> cnt_8b (clock, clear, qout8b);</a:t>
            </a:r>
          </a:p>
        </p:txBody>
      </p:sp>
      <p:sp>
        <p:nvSpPr>
          <p:cNvPr id="6" name="Text Box 1026"/>
          <p:cNvSpPr txBox="1">
            <a:spLocks noChangeArrowheads="1"/>
          </p:cNvSpPr>
          <p:nvPr/>
        </p:nvSpPr>
        <p:spPr bwMode="auto">
          <a:xfrm>
            <a:off x="131023" y="3333958"/>
            <a:ext cx="6125997" cy="2246769"/>
          </a:xfrm>
          <a:prstGeom prst="rect">
            <a:avLst/>
          </a:prstGeom>
          <a:noFill/>
          <a:ln w="19050">
            <a:solidFill>
              <a:srgbClr val="020296"/>
            </a:solidFill>
            <a:miter lim="800000"/>
            <a:headEnd/>
            <a:tailEnd/>
          </a:ln>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module </a:t>
            </a:r>
            <a:r>
              <a:rPr lang="en-US" altLang="zh-TW" sz="2000" spc="-150" dirty="0" err="1">
                <a:latin typeface="Consolas" panose="020B0609020204030204" pitchFamily="49" charset="0"/>
                <a:ea typeface="新細明體"/>
                <a:cs typeface="Courier New" panose="02070309020205020404" pitchFamily="49" charset="0"/>
              </a:rPr>
              <a:t>counter_nbits</a:t>
            </a:r>
            <a:r>
              <a:rPr lang="en-US" altLang="zh-TW" sz="2000" spc="-150" dirty="0">
                <a:latin typeface="Consolas" panose="020B0609020204030204" pitchFamily="49" charset="0"/>
                <a:ea typeface="新細明體"/>
                <a:cs typeface="Courier New" panose="02070309020205020404" pitchFamily="49" charset="0"/>
              </a:rPr>
              <a:t> (clock, clear, </a:t>
            </a:r>
            <a:r>
              <a:rPr lang="en-US" altLang="zh-TW" sz="2000" spc="-150" dirty="0" err="1">
                <a:latin typeface="Consolas" panose="020B0609020204030204" pitchFamily="49" charset="0"/>
                <a:ea typeface="新細明體"/>
                <a:cs typeface="Courier New" panose="02070309020205020404" pitchFamily="49" charset="0"/>
              </a:rPr>
              <a:t>qout</a:t>
            </a:r>
            <a:r>
              <a:rPr lang="en-US" altLang="zh-TW" sz="20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parameter </a:t>
            </a:r>
            <a:r>
              <a:rPr lang="en-US" altLang="zh-TW" sz="2000" spc="-150" dirty="0">
                <a:solidFill>
                  <a:srgbClr val="FF5050"/>
                </a:solidFill>
                <a:latin typeface="Consolas" panose="020B0609020204030204" pitchFamily="49" charset="0"/>
                <a:ea typeface="新細明體"/>
                <a:cs typeface="Courier New" panose="02070309020205020404" pitchFamily="49" charset="0"/>
              </a:rPr>
              <a:t>N = 4</a:t>
            </a:r>
            <a:r>
              <a:rPr lang="en-US" altLang="zh-TW" sz="2000" spc="-150" dirty="0">
                <a:latin typeface="Consolas" panose="020B0609020204030204" pitchFamily="49" charset="0"/>
                <a:ea typeface="新細明體"/>
                <a:cs typeface="Courier New" panose="02070309020205020404" pitchFamily="49" charset="0"/>
              </a:rPr>
              <a:t>;  </a:t>
            </a:r>
            <a:r>
              <a:rPr lang="en-US" altLang="zh-TW" sz="2000" spc="-150" dirty="0">
                <a:solidFill>
                  <a:schemeClr val="accent2"/>
                </a:solidFill>
                <a:latin typeface="Consolas" panose="020B0609020204030204" pitchFamily="49" charset="0"/>
                <a:ea typeface="新細明體"/>
                <a:cs typeface="Courier New" panose="02070309020205020404" pitchFamily="49" charset="0"/>
              </a:rPr>
              <a:t>// define counter size</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always @(</a:t>
            </a:r>
            <a:r>
              <a:rPr lang="en-US" altLang="zh-TW" sz="2000" spc="-150" dirty="0" err="1">
                <a:latin typeface="Consolas" panose="020B0609020204030204" pitchFamily="49" charset="0"/>
                <a:ea typeface="新細明體"/>
                <a:cs typeface="Courier New" panose="02070309020205020404" pitchFamily="49" charset="0"/>
              </a:rPr>
              <a:t>negedge</a:t>
            </a:r>
            <a:r>
              <a:rPr lang="en-US" altLang="zh-TW" sz="2000" spc="-150" dirty="0">
                <a:latin typeface="Consolas" panose="020B0609020204030204" pitchFamily="49" charset="0"/>
                <a:ea typeface="新細明體"/>
                <a:cs typeface="Courier New" panose="02070309020205020404" pitchFamily="49" charset="0"/>
              </a:rPr>
              <a:t> clock or </a:t>
            </a:r>
            <a:r>
              <a:rPr lang="en-US" altLang="zh-TW" sz="2000" spc="-150" dirty="0" err="1">
                <a:latin typeface="Consolas" panose="020B0609020204030204" pitchFamily="49" charset="0"/>
                <a:ea typeface="新細明體"/>
                <a:cs typeface="Courier New" panose="02070309020205020404" pitchFamily="49" charset="0"/>
              </a:rPr>
              <a:t>posedge</a:t>
            </a:r>
            <a:r>
              <a:rPr lang="en-US" altLang="zh-TW" sz="2000" spc="-150" dirty="0">
                <a:latin typeface="Consolas" panose="020B0609020204030204" pitchFamily="49" charset="0"/>
                <a:ea typeface="新細明體"/>
                <a:cs typeface="Courier New" panose="02070309020205020404" pitchFamily="49" charset="0"/>
              </a:rPr>
              <a:t> clear)</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begin           // </a:t>
            </a:r>
            <a:r>
              <a:rPr lang="en-US" altLang="zh-TW" sz="2000" spc="-150" dirty="0" err="1">
                <a:solidFill>
                  <a:schemeClr val="accent2"/>
                </a:solidFill>
                <a:latin typeface="Consolas" panose="020B0609020204030204" pitchFamily="49" charset="0"/>
                <a:ea typeface="新細明體"/>
                <a:cs typeface="Courier New" panose="02070309020205020404" pitchFamily="49" charset="0"/>
              </a:rPr>
              <a:t>qout</a:t>
            </a:r>
            <a:r>
              <a:rPr lang="en-US" altLang="zh-TW" sz="2000" spc="-150" dirty="0">
                <a:solidFill>
                  <a:schemeClr val="accent2"/>
                </a:solidFill>
                <a:latin typeface="Consolas" panose="020B0609020204030204" pitchFamily="49" charset="0"/>
                <a:ea typeface="新細明體"/>
                <a:cs typeface="Courier New" panose="02070309020205020404" pitchFamily="49" charset="0"/>
              </a:rPr>
              <a:t> &lt;= (</a:t>
            </a:r>
            <a:r>
              <a:rPr lang="en-US" altLang="zh-TW" sz="2000" spc="-150" dirty="0" err="1">
                <a:solidFill>
                  <a:schemeClr val="accent2"/>
                </a:solidFill>
                <a:latin typeface="Consolas" panose="020B0609020204030204" pitchFamily="49" charset="0"/>
                <a:ea typeface="新細明體"/>
                <a:cs typeface="Courier New" panose="02070309020205020404" pitchFamily="49" charset="0"/>
              </a:rPr>
              <a:t>qout</a:t>
            </a:r>
            <a:r>
              <a:rPr lang="en-US" altLang="zh-TW" sz="2000" spc="-150" dirty="0">
                <a:solidFill>
                  <a:schemeClr val="accent2"/>
                </a:solidFill>
                <a:latin typeface="Consolas" panose="020B0609020204030204" pitchFamily="49" charset="0"/>
                <a:ea typeface="新細明體"/>
                <a:cs typeface="Courier New" panose="02070309020205020404" pitchFamily="49" charset="0"/>
              </a:rPr>
              <a:t> + 1) % 2^n</a:t>
            </a:r>
            <a:endParaRPr lang="en-US" altLang="zh-TW" sz="2000" spc="-150" dirty="0">
              <a:latin typeface="Consolas" panose="020B0609020204030204" pitchFamily="49" charset="0"/>
              <a:ea typeface="新細明體"/>
              <a:cs typeface="Courier New" panose="02070309020205020404" pitchFamily="49" charset="0"/>
            </a:endParaRP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      if (clear) </a:t>
            </a:r>
            <a:r>
              <a:rPr lang="en-US" altLang="zh-TW" sz="2000" spc="-150" dirty="0" err="1">
                <a:latin typeface="Consolas" panose="020B0609020204030204" pitchFamily="49" charset="0"/>
                <a:ea typeface="新細明體"/>
                <a:cs typeface="Courier New" panose="02070309020205020404" pitchFamily="49" charset="0"/>
              </a:rPr>
              <a:t>qout</a:t>
            </a:r>
            <a:r>
              <a:rPr lang="en-US" altLang="zh-TW" sz="2000" spc="-150" dirty="0">
                <a:latin typeface="Consolas" panose="020B0609020204030204" pitchFamily="49" charset="0"/>
                <a:ea typeface="新細明體"/>
                <a:cs typeface="Courier New" panose="02070309020205020404" pitchFamily="49" charset="0"/>
              </a:rPr>
              <a:t> &lt;= {N{1'b0}};</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      else         </a:t>
            </a:r>
            <a:r>
              <a:rPr lang="en-US" altLang="zh-TW" sz="2000" spc="-150" dirty="0" err="1">
                <a:latin typeface="Consolas" panose="020B0609020204030204" pitchFamily="49" charset="0"/>
                <a:ea typeface="新細明體"/>
                <a:cs typeface="Courier New" panose="02070309020205020404" pitchFamily="49" charset="0"/>
              </a:rPr>
              <a:t>qout</a:t>
            </a:r>
            <a:r>
              <a:rPr lang="en-US" altLang="zh-TW" sz="2000" spc="-150" dirty="0">
                <a:latin typeface="Consolas" panose="020B0609020204030204" pitchFamily="49" charset="0"/>
                <a:ea typeface="新細明體"/>
                <a:cs typeface="Courier New" panose="02070309020205020404" pitchFamily="49" charset="0"/>
              </a:rPr>
              <a:t> &lt;= (</a:t>
            </a:r>
            <a:r>
              <a:rPr lang="en-US" altLang="zh-TW" sz="2000" spc="-150" dirty="0" err="1">
                <a:latin typeface="Consolas" panose="020B0609020204030204" pitchFamily="49" charset="0"/>
                <a:ea typeface="新細明體"/>
                <a:cs typeface="Courier New" panose="02070309020205020404" pitchFamily="49" charset="0"/>
              </a:rPr>
              <a:t>qout</a:t>
            </a:r>
            <a:r>
              <a:rPr lang="en-US" altLang="zh-TW" sz="2000" spc="-150" dirty="0">
                <a:latin typeface="Consolas" panose="020B0609020204030204" pitchFamily="49" charset="0"/>
                <a:ea typeface="新細明體"/>
                <a:cs typeface="Courier New" panose="02070309020205020404" pitchFamily="49" charset="0"/>
              </a:rPr>
              <a:t> + 1) ; </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End</a:t>
            </a:r>
          </a:p>
        </p:txBody>
      </p:sp>
      <p:sp>
        <p:nvSpPr>
          <p:cNvPr id="4" name="제목 3"/>
          <p:cNvSpPr>
            <a:spLocks noGrp="1"/>
          </p:cNvSpPr>
          <p:nvPr>
            <p:ph type="title"/>
          </p:nvPr>
        </p:nvSpPr>
        <p:spPr/>
        <p:txBody>
          <a:bodyPr>
            <a:normAutofit/>
          </a:bodyPr>
          <a:lstStyle/>
          <a:p>
            <a:r>
              <a:rPr lang="en-US" altLang="ko-KR" b="1" spc="-150" dirty="0"/>
              <a:t>Overriding Parameters</a:t>
            </a:r>
            <a:endParaRPr lang="ko-KR" altLang="en-US" dirty="0"/>
          </a:p>
        </p:txBody>
      </p:sp>
      <p:sp>
        <p:nvSpPr>
          <p:cNvPr id="7" name="내용 개체 틀 6"/>
          <p:cNvSpPr>
            <a:spLocks noGrp="1"/>
          </p:cNvSpPr>
          <p:nvPr>
            <p:ph idx="1"/>
          </p:nvPr>
        </p:nvSpPr>
        <p:spPr/>
        <p:txBody>
          <a:bodyPr/>
          <a:lstStyle/>
          <a:p>
            <a:r>
              <a:rPr lang="en-US" altLang="zh-TW" dirty="0"/>
              <a:t>Using the </a:t>
            </a:r>
            <a:r>
              <a:rPr lang="en-US" altLang="zh-TW" dirty="0" err="1"/>
              <a:t>defparam</a:t>
            </a:r>
            <a:r>
              <a:rPr lang="en-US" altLang="zh-TW" dirty="0"/>
              <a:t> statement</a:t>
            </a:r>
          </a:p>
        </p:txBody>
      </p:sp>
      <p:sp>
        <p:nvSpPr>
          <p:cNvPr id="2" name="TextBox 1">
            <a:extLst>
              <a:ext uri="{FF2B5EF4-FFF2-40B4-BE49-F238E27FC236}">
                <a16:creationId xmlns:a16="http://schemas.microsoft.com/office/drawing/2014/main" id="{60BBC39E-FC9C-254A-9C84-B62487A6CCD3}"/>
              </a:ext>
            </a:extLst>
          </p:cNvPr>
          <p:cNvSpPr txBox="1"/>
          <p:nvPr/>
        </p:nvSpPr>
        <p:spPr>
          <a:xfrm>
            <a:off x="7090412" y="2602293"/>
            <a:ext cx="4263988" cy="461665"/>
          </a:xfrm>
          <a:prstGeom prst="rect">
            <a:avLst/>
          </a:prstGeom>
          <a:noFill/>
        </p:spPr>
        <p:txBody>
          <a:bodyPr wrap="none" rtlCol="0">
            <a:spAutoFit/>
          </a:bodyPr>
          <a:lstStyle/>
          <a:p>
            <a:r>
              <a:rPr kumimoji="1" lang="en-US" altLang="ko-KR" sz="2400" dirty="0">
                <a:latin typeface="Calibri" panose="020F0502020204030204" pitchFamily="34" charset="0"/>
                <a:cs typeface="Calibri" panose="020F0502020204030204" pitchFamily="34" charset="0"/>
              </a:rPr>
              <a:t>When the module is instantiated</a:t>
            </a:r>
            <a:endParaRPr kumimoji="1" lang="ko-KR" altLang="en-US" sz="24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22B68932-2622-6044-9DA4-28011FAFCD90}"/>
              </a:ext>
            </a:extLst>
          </p:cNvPr>
          <p:cNvSpPr txBox="1"/>
          <p:nvPr/>
        </p:nvSpPr>
        <p:spPr>
          <a:xfrm>
            <a:off x="1283506" y="2602293"/>
            <a:ext cx="3732625" cy="461665"/>
          </a:xfrm>
          <a:prstGeom prst="rect">
            <a:avLst/>
          </a:prstGeom>
          <a:noFill/>
        </p:spPr>
        <p:txBody>
          <a:bodyPr wrap="none" rtlCol="0">
            <a:spAutoFit/>
          </a:bodyPr>
          <a:lstStyle/>
          <a:p>
            <a:r>
              <a:rPr kumimoji="1" lang="en-US" altLang="ko-KR" sz="2400" dirty="0">
                <a:latin typeface="Calibri" panose="020F0502020204030204" pitchFamily="34" charset="0"/>
                <a:cs typeface="Calibri" panose="020F0502020204030204" pitchFamily="34" charset="0"/>
              </a:rPr>
              <a:t>When the module is defined</a:t>
            </a:r>
            <a:endParaRPr kumimoji="1"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8703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endParaRPr kumimoji="1" lang="ko-KR" altLang="en-US" dirty="0"/>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1163300" cy="4351338"/>
          </a:xfrm>
        </p:spPr>
        <p:txBody>
          <a:bodyPr/>
          <a:lstStyle/>
          <a:p>
            <a:r>
              <a:rPr kumimoji="1" lang="en-US" altLang="ko-KR" dirty="0"/>
              <a:t>In order to move to the next block, the software on CPU needs to provide the MV accelerator with new matrix elements, which takes C cycles</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F0625FC9-BC7A-4C44-A9AC-0B7F8EE2E2A7}"/>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e</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 name="직사각형 8">
            <a:extLst>
              <a:ext uri="{FF2B5EF4-FFF2-40B4-BE49-F238E27FC236}">
                <a16:creationId xmlns:a16="http://schemas.microsoft.com/office/drawing/2014/main" id="{C27CE30A-15BE-D745-B79E-9E897BFE4F7B}"/>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f</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BBA97BB4-611B-1945-B60D-B1FBF64DC9D2}"/>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g</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3" name="직사각형 12">
            <a:extLst>
              <a:ext uri="{FF2B5EF4-FFF2-40B4-BE49-F238E27FC236}">
                <a16:creationId xmlns:a16="http://schemas.microsoft.com/office/drawing/2014/main" id="{5A203120-6A8C-E84E-8386-569D3A86C732}"/>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h</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8" name="직사각형 27">
            <a:extLst>
              <a:ext uri="{FF2B5EF4-FFF2-40B4-BE49-F238E27FC236}">
                <a16:creationId xmlns:a16="http://schemas.microsoft.com/office/drawing/2014/main" id="{A178EDB1-B33B-FD46-A588-147862C3510C}"/>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3</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9" name="직사각형 28">
            <a:extLst>
              <a:ext uri="{FF2B5EF4-FFF2-40B4-BE49-F238E27FC236}">
                <a16:creationId xmlns:a16="http://schemas.microsoft.com/office/drawing/2014/main" id="{6003B9D7-5422-BD4A-BD6A-AB8005DB0E8F}"/>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2</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8980334" y="3241286"/>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6215296" y="3233289"/>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1955631" y="3280670"/>
            <a:ext cx="1099088" cy="10827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31086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27"/>
          <p:cNvSpPr txBox="1">
            <a:spLocks noChangeArrowheads="1"/>
          </p:cNvSpPr>
          <p:nvPr/>
        </p:nvSpPr>
        <p:spPr bwMode="auto">
          <a:xfrm>
            <a:off x="5846400" y="3250345"/>
            <a:ext cx="6154249" cy="2246769"/>
          </a:xfrm>
          <a:prstGeom prst="rect">
            <a:avLst/>
          </a:prstGeom>
          <a:noFill/>
          <a:ln w="19050">
            <a:solidFill>
              <a:srgbClr val="F1597D"/>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 define top level module</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output [3:0] qout4b;</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output [7:0] qout8b;</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 instantiate two counter modules</a:t>
            </a:r>
          </a:p>
          <a:p>
            <a:pPr eaLnBrk="1" latinLnBrk="0" hangingPunct="1">
              <a:spcBef>
                <a:spcPct val="0"/>
              </a:spcBef>
              <a:buClrTx/>
              <a:buSzTx/>
              <a:buFontTx/>
              <a:buNone/>
            </a:pPr>
            <a:r>
              <a:rPr lang="en-US" altLang="zh-TW" sz="2000" spc="-150" dirty="0" err="1">
                <a:latin typeface="Consolas" panose="020B0609020204030204" pitchFamily="49" charset="0"/>
                <a:ea typeface="新細明體"/>
                <a:cs typeface="Courier New" panose="02070309020205020404" pitchFamily="49" charset="0"/>
              </a:rPr>
              <a:t>counter_nbits</a:t>
            </a:r>
            <a:r>
              <a:rPr lang="en-US" altLang="zh-TW" sz="2000" spc="-150" dirty="0">
                <a:latin typeface="Consolas" panose="020B0609020204030204" pitchFamily="49" charset="0"/>
                <a:ea typeface="新細明體"/>
                <a:cs typeface="Courier New" panose="02070309020205020404" pitchFamily="49" charset="0"/>
              </a:rPr>
              <a:t> </a:t>
            </a:r>
            <a:r>
              <a:rPr lang="en-US" altLang="zh-TW" sz="2000" spc="-150" dirty="0">
                <a:solidFill>
                  <a:srgbClr val="FF5050"/>
                </a:solidFill>
                <a:latin typeface="Consolas" panose="020B0609020204030204" pitchFamily="49" charset="0"/>
                <a:ea typeface="新細明體"/>
                <a:cs typeface="Courier New" panose="02070309020205020404" pitchFamily="49" charset="0"/>
              </a:rPr>
              <a:t>#(4)</a:t>
            </a:r>
            <a:r>
              <a:rPr lang="en-US" altLang="zh-TW" sz="2000" spc="-150" dirty="0">
                <a:latin typeface="Consolas" panose="020B0609020204030204" pitchFamily="49" charset="0"/>
                <a:ea typeface="新細明體"/>
                <a:cs typeface="Courier New" panose="02070309020205020404" pitchFamily="49" charset="0"/>
              </a:rPr>
              <a:t> cnt_4b (clock, clear, qout4b);</a:t>
            </a:r>
          </a:p>
          <a:p>
            <a:pPr eaLnBrk="1" latinLnBrk="0" hangingPunct="1">
              <a:spcBef>
                <a:spcPct val="0"/>
              </a:spcBef>
              <a:buClrTx/>
              <a:buSzTx/>
              <a:buFontTx/>
              <a:buNone/>
            </a:pPr>
            <a:r>
              <a:rPr lang="en-US" altLang="zh-TW" sz="2000" spc="-150" dirty="0" err="1">
                <a:latin typeface="Consolas" panose="020B0609020204030204" pitchFamily="49" charset="0"/>
                <a:ea typeface="新細明體"/>
                <a:cs typeface="Courier New" panose="02070309020205020404" pitchFamily="49" charset="0"/>
              </a:rPr>
              <a:t>counter_nbits</a:t>
            </a:r>
            <a:r>
              <a:rPr lang="en-US" altLang="zh-TW" sz="2000" spc="-150" dirty="0">
                <a:latin typeface="Consolas" panose="020B0609020204030204" pitchFamily="49" charset="0"/>
                <a:ea typeface="新細明體"/>
                <a:cs typeface="Courier New" panose="02070309020205020404" pitchFamily="49" charset="0"/>
              </a:rPr>
              <a:t> </a:t>
            </a:r>
            <a:r>
              <a:rPr lang="en-US" altLang="zh-TW" sz="2000" spc="-150" dirty="0">
                <a:solidFill>
                  <a:srgbClr val="FF5050"/>
                </a:solidFill>
                <a:latin typeface="Consolas" panose="020B0609020204030204" pitchFamily="49" charset="0"/>
                <a:ea typeface="新細明體"/>
                <a:cs typeface="Courier New" panose="02070309020205020404" pitchFamily="49" charset="0"/>
              </a:rPr>
              <a:t>#(8</a:t>
            </a:r>
            <a:r>
              <a:rPr lang="en-US" altLang="zh-TW" sz="2000" spc="-150" dirty="0">
                <a:solidFill>
                  <a:srgbClr val="FF0000"/>
                </a:solidFill>
                <a:latin typeface="Consolas" panose="020B0609020204030204" pitchFamily="49" charset="0"/>
                <a:ea typeface="新細明體"/>
                <a:cs typeface="Courier New" panose="02070309020205020404" pitchFamily="49" charset="0"/>
              </a:rPr>
              <a:t>)</a:t>
            </a:r>
            <a:r>
              <a:rPr lang="en-US" altLang="zh-TW" sz="2000" spc="-150" dirty="0">
                <a:latin typeface="Consolas" panose="020B0609020204030204" pitchFamily="49" charset="0"/>
                <a:ea typeface="新細明體"/>
                <a:cs typeface="Courier New" panose="02070309020205020404" pitchFamily="49" charset="0"/>
              </a:rPr>
              <a:t> cnt_8b (clock, clear, qout8b);</a:t>
            </a:r>
          </a:p>
        </p:txBody>
      </p:sp>
      <p:sp>
        <p:nvSpPr>
          <p:cNvPr id="8" name="Text Box 1026"/>
          <p:cNvSpPr txBox="1">
            <a:spLocks noChangeArrowheads="1"/>
          </p:cNvSpPr>
          <p:nvPr/>
        </p:nvSpPr>
        <p:spPr bwMode="auto">
          <a:xfrm>
            <a:off x="121921" y="3250345"/>
            <a:ext cx="5593080" cy="2308324"/>
          </a:xfrm>
          <a:prstGeom prst="rect">
            <a:avLst/>
          </a:prstGeom>
          <a:noFill/>
          <a:ln w="19050">
            <a:solidFill>
              <a:srgbClr val="020296"/>
            </a:solidFill>
            <a:miter lim="800000"/>
            <a:headEnd/>
            <a:tailEnd/>
          </a:ln>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module </a:t>
            </a:r>
            <a:r>
              <a:rPr lang="en-US" altLang="zh-TW" sz="1800" spc="-150" dirty="0" err="1">
                <a:latin typeface="Consolas" panose="020B0609020204030204" pitchFamily="49" charset="0"/>
                <a:ea typeface="新細明體"/>
                <a:cs typeface="Courier New" panose="02070309020205020404" pitchFamily="49" charset="0"/>
              </a:rPr>
              <a:t>counter_nbits</a:t>
            </a:r>
            <a:r>
              <a:rPr lang="en-US" altLang="zh-TW" sz="1800" spc="-150" dirty="0">
                <a:latin typeface="Consolas" panose="020B0609020204030204" pitchFamily="49" charset="0"/>
                <a:ea typeface="新細明體"/>
                <a:cs typeface="Courier New" panose="02070309020205020404" pitchFamily="49" charset="0"/>
              </a:rPr>
              <a:t> (clock, clear, </a:t>
            </a:r>
            <a:r>
              <a:rPr lang="en-US" altLang="zh-TW" sz="1800" spc="-150" dirty="0" err="1">
                <a:latin typeface="Consolas" panose="020B0609020204030204" pitchFamily="49" charset="0"/>
                <a:ea typeface="新細明體"/>
                <a:cs typeface="Courier New" panose="02070309020205020404" pitchFamily="49" charset="0"/>
              </a:rPr>
              <a:t>qout</a:t>
            </a:r>
            <a:r>
              <a:rPr lang="en-US" altLang="zh-TW" sz="18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parameter </a:t>
            </a:r>
            <a:r>
              <a:rPr lang="en-US" altLang="zh-TW" sz="1800" spc="-150" dirty="0">
                <a:solidFill>
                  <a:srgbClr val="FF5050"/>
                </a:solidFill>
                <a:latin typeface="Consolas" panose="020B0609020204030204" pitchFamily="49" charset="0"/>
                <a:ea typeface="新細明體"/>
                <a:cs typeface="Courier New" panose="02070309020205020404" pitchFamily="49" charset="0"/>
              </a:rPr>
              <a:t>N = 4</a:t>
            </a:r>
            <a:r>
              <a:rPr lang="en-US" altLang="zh-TW" sz="1800" spc="-150" dirty="0">
                <a:latin typeface="Consolas" panose="020B0609020204030204" pitchFamily="49" charset="0"/>
                <a:ea typeface="新細明體"/>
                <a:cs typeface="Courier New" panose="02070309020205020404" pitchFamily="49" charset="0"/>
              </a:rPr>
              <a:t>;  </a:t>
            </a:r>
            <a:r>
              <a:rPr lang="en-US" altLang="zh-TW" sz="1800" spc="-150" dirty="0">
                <a:solidFill>
                  <a:schemeClr val="accent2"/>
                </a:solidFill>
                <a:latin typeface="Consolas" panose="020B0609020204030204" pitchFamily="49" charset="0"/>
                <a:ea typeface="新細明體"/>
                <a:cs typeface="Courier New" panose="02070309020205020404" pitchFamily="49" charset="0"/>
              </a:rPr>
              <a:t>// define counter size</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always @(</a:t>
            </a:r>
            <a:r>
              <a:rPr lang="en-US" altLang="zh-TW" sz="1800" spc="-150" dirty="0" err="1">
                <a:latin typeface="Consolas" panose="020B0609020204030204" pitchFamily="49" charset="0"/>
                <a:ea typeface="新細明體"/>
                <a:cs typeface="Courier New" panose="02070309020205020404" pitchFamily="49" charset="0"/>
              </a:rPr>
              <a:t>negedge</a:t>
            </a:r>
            <a:r>
              <a:rPr lang="en-US" altLang="zh-TW" sz="1800" spc="-150" dirty="0">
                <a:latin typeface="Consolas" panose="020B0609020204030204" pitchFamily="49" charset="0"/>
                <a:ea typeface="新細明體"/>
                <a:cs typeface="Courier New" panose="02070309020205020404" pitchFamily="49" charset="0"/>
              </a:rPr>
              <a:t> clock or </a:t>
            </a:r>
            <a:r>
              <a:rPr lang="en-US" altLang="zh-TW" sz="1800" spc="-150" dirty="0" err="1">
                <a:latin typeface="Consolas" panose="020B0609020204030204" pitchFamily="49" charset="0"/>
                <a:ea typeface="新細明體"/>
                <a:cs typeface="Courier New" panose="02070309020205020404" pitchFamily="49" charset="0"/>
              </a:rPr>
              <a:t>posedge</a:t>
            </a:r>
            <a:r>
              <a:rPr lang="en-US" altLang="zh-TW" sz="1800" spc="-150" dirty="0">
                <a:latin typeface="Consolas" panose="020B0609020204030204" pitchFamily="49" charset="0"/>
                <a:ea typeface="新細明體"/>
                <a:cs typeface="Courier New" panose="02070309020205020404" pitchFamily="49" charset="0"/>
              </a:rPr>
              <a:t> clear)</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begin               // </a:t>
            </a:r>
            <a:r>
              <a:rPr lang="en-US" altLang="zh-TW" sz="1800" spc="-150" dirty="0" err="1">
                <a:solidFill>
                  <a:schemeClr val="accent2"/>
                </a:solidFill>
                <a:latin typeface="Consolas" panose="020B0609020204030204" pitchFamily="49" charset="0"/>
                <a:ea typeface="新細明體"/>
                <a:cs typeface="Courier New" panose="02070309020205020404" pitchFamily="49" charset="0"/>
              </a:rPr>
              <a:t>qout</a:t>
            </a:r>
            <a:r>
              <a:rPr lang="en-US" altLang="zh-TW" sz="1800" spc="-150" dirty="0">
                <a:solidFill>
                  <a:schemeClr val="accent2"/>
                </a:solidFill>
                <a:latin typeface="Consolas" panose="020B0609020204030204" pitchFamily="49" charset="0"/>
                <a:ea typeface="新細明體"/>
                <a:cs typeface="Courier New" panose="02070309020205020404" pitchFamily="49" charset="0"/>
              </a:rPr>
              <a:t> &lt;= (</a:t>
            </a:r>
            <a:r>
              <a:rPr lang="en-US" altLang="zh-TW" sz="1800" spc="-150" dirty="0" err="1">
                <a:solidFill>
                  <a:schemeClr val="accent2"/>
                </a:solidFill>
                <a:latin typeface="Consolas" panose="020B0609020204030204" pitchFamily="49" charset="0"/>
                <a:ea typeface="新細明體"/>
                <a:cs typeface="Courier New" panose="02070309020205020404" pitchFamily="49" charset="0"/>
              </a:rPr>
              <a:t>qout</a:t>
            </a:r>
            <a:r>
              <a:rPr lang="en-US" altLang="zh-TW" sz="1800" spc="-150" dirty="0">
                <a:solidFill>
                  <a:schemeClr val="accent2"/>
                </a:solidFill>
                <a:latin typeface="Consolas" panose="020B0609020204030204" pitchFamily="49" charset="0"/>
                <a:ea typeface="新細明體"/>
                <a:cs typeface="Courier New" panose="02070309020205020404" pitchFamily="49" charset="0"/>
              </a:rPr>
              <a:t> + 1) % 2^n</a:t>
            </a:r>
            <a:r>
              <a:rPr lang="en-US" altLang="zh-TW" sz="18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      if (clear) </a:t>
            </a:r>
            <a:r>
              <a:rPr lang="en-US" altLang="zh-TW" sz="1800" spc="-150" dirty="0" err="1">
                <a:latin typeface="Consolas" panose="020B0609020204030204" pitchFamily="49" charset="0"/>
                <a:ea typeface="新細明體"/>
                <a:cs typeface="Courier New" panose="02070309020205020404" pitchFamily="49" charset="0"/>
              </a:rPr>
              <a:t>qout</a:t>
            </a:r>
            <a:r>
              <a:rPr lang="en-US" altLang="zh-TW" sz="1800" spc="-150" dirty="0">
                <a:latin typeface="Consolas" panose="020B0609020204030204" pitchFamily="49" charset="0"/>
                <a:ea typeface="新細明體"/>
                <a:cs typeface="Courier New" panose="02070309020205020404" pitchFamily="49" charset="0"/>
              </a:rPr>
              <a:t> &lt;= {N{1'b0}};</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      else         </a:t>
            </a:r>
            <a:r>
              <a:rPr lang="en-US" altLang="zh-TW" sz="1800" spc="-150" dirty="0" err="1">
                <a:latin typeface="Consolas" panose="020B0609020204030204" pitchFamily="49" charset="0"/>
                <a:ea typeface="新細明體"/>
                <a:cs typeface="Courier New" panose="02070309020205020404" pitchFamily="49" charset="0"/>
              </a:rPr>
              <a:t>qout</a:t>
            </a:r>
            <a:r>
              <a:rPr lang="en-US" altLang="zh-TW" sz="1800" spc="-150" dirty="0">
                <a:latin typeface="Consolas" panose="020B0609020204030204" pitchFamily="49" charset="0"/>
                <a:ea typeface="新細明體"/>
                <a:cs typeface="Courier New" panose="02070309020205020404" pitchFamily="49" charset="0"/>
              </a:rPr>
              <a:t> &lt;= (</a:t>
            </a:r>
            <a:r>
              <a:rPr lang="en-US" altLang="zh-TW" sz="1800" spc="-150" dirty="0" err="1">
                <a:latin typeface="Consolas" panose="020B0609020204030204" pitchFamily="49" charset="0"/>
                <a:ea typeface="新細明體"/>
                <a:cs typeface="Courier New" panose="02070309020205020404" pitchFamily="49" charset="0"/>
              </a:rPr>
              <a:t>qout</a:t>
            </a:r>
            <a:r>
              <a:rPr lang="en-US" altLang="zh-TW" sz="1800" spc="-150" dirty="0">
                <a:latin typeface="Consolas" panose="020B0609020204030204" pitchFamily="49" charset="0"/>
                <a:ea typeface="新細明體"/>
                <a:cs typeface="Courier New" panose="02070309020205020404" pitchFamily="49" charset="0"/>
              </a:rPr>
              <a:t> + 1) ; </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end</a:t>
            </a:r>
          </a:p>
        </p:txBody>
      </p:sp>
      <p:sp>
        <p:nvSpPr>
          <p:cNvPr id="4" name="제목 3"/>
          <p:cNvSpPr>
            <a:spLocks noGrp="1"/>
          </p:cNvSpPr>
          <p:nvPr>
            <p:ph type="title"/>
          </p:nvPr>
        </p:nvSpPr>
        <p:spPr/>
        <p:txBody>
          <a:bodyPr>
            <a:normAutofit/>
          </a:bodyPr>
          <a:lstStyle/>
          <a:p>
            <a:r>
              <a:rPr lang="en-US" altLang="ko-KR" b="1" spc="-150" dirty="0"/>
              <a:t>Overriding Parameters</a:t>
            </a:r>
            <a:endParaRPr lang="ko-KR" altLang="en-US" dirty="0"/>
          </a:p>
        </p:txBody>
      </p:sp>
      <p:sp>
        <p:nvSpPr>
          <p:cNvPr id="5" name="내용 개체 틀 4"/>
          <p:cNvSpPr>
            <a:spLocks noGrp="1"/>
          </p:cNvSpPr>
          <p:nvPr>
            <p:ph idx="1"/>
          </p:nvPr>
        </p:nvSpPr>
        <p:spPr/>
        <p:txBody>
          <a:bodyPr/>
          <a:lstStyle/>
          <a:p>
            <a:r>
              <a:rPr lang="en-US" altLang="zh-TW" dirty="0"/>
              <a:t>Using module instance parameter value assignment</a:t>
            </a:r>
            <a:br>
              <a:rPr lang="en-US" altLang="zh-TW" dirty="0"/>
            </a:br>
            <a:r>
              <a:rPr lang="en-US" altLang="zh-TW" dirty="0"/>
              <a:t>-one parameter</a:t>
            </a:r>
          </a:p>
        </p:txBody>
      </p:sp>
      <p:sp>
        <p:nvSpPr>
          <p:cNvPr id="6" name="TextBox 5">
            <a:extLst>
              <a:ext uri="{FF2B5EF4-FFF2-40B4-BE49-F238E27FC236}">
                <a16:creationId xmlns:a16="http://schemas.microsoft.com/office/drawing/2014/main" id="{DEBEB966-F596-C84F-9D19-B631B9A00769}"/>
              </a:ext>
            </a:extLst>
          </p:cNvPr>
          <p:cNvSpPr txBox="1"/>
          <p:nvPr/>
        </p:nvSpPr>
        <p:spPr>
          <a:xfrm>
            <a:off x="7090412" y="2602293"/>
            <a:ext cx="4263988" cy="461665"/>
          </a:xfrm>
          <a:prstGeom prst="rect">
            <a:avLst/>
          </a:prstGeom>
          <a:noFill/>
        </p:spPr>
        <p:txBody>
          <a:bodyPr wrap="none" rtlCol="0">
            <a:spAutoFit/>
          </a:bodyPr>
          <a:lstStyle/>
          <a:p>
            <a:r>
              <a:rPr kumimoji="1" lang="en-US" altLang="ko-KR" sz="2400" dirty="0">
                <a:latin typeface="Calibri" panose="020F0502020204030204" pitchFamily="34" charset="0"/>
                <a:cs typeface="Calibri" panose="020F0502020204030204" pitchFamily="34" charset="0"/>
              </a:rPr>
              <a:t>When the module is instantiated</a:t>
            </a:r>
            <a:endParaRPr kumimoji="1" lang="ko-KR" altLang="en-US" sz="2400"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987B25F8-7AB1-D74A-A8F1-B99ADF9DB907}"/>
              </a:ext>
            </a:extLst>
          </p:cNvPr>
          <p:cNvSpPr txBox="1"/>
          <p:nvPr/>
        </p:nvSpPr>
        <p:spPr>
          <a:xfrm>
            <a:off x="1283506" y="2602293"/>
            <a:ext cx="3732625" cy="461665"/>
          </a:xfrm>
          <a:prstGeom prst="rect">
            <a:avLst/>
          </a:prstGeom>
          <a:noFill/>
        </p:spPr>
        <p:txBody>
          <a:bodyPr wrap="none" rtlCol="0">
            <a:spAutoFit/>
          </a:bodyPr>
          <a:lstStyle/>
          <a:p>
            <a:r>
              <a:rPr kumimoji="1" lang="en-US" altLang="ko-KR" sz="2400" dirty="0">
                <a:latin typeface="Calibri" panose="020F0502020204030204" pitchFamily="34" charset="0"/>
                <a:cs typeface="Calibri" panose="020F0502020204030204" pitchFamily="34" charset="0"/>
              </a:rPr>
              <a:t>When the module is defined</a:t>
            </a:r>
            <a:endParaRPr kumimoji="1" lang="ko-KR"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17050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p:cNvGraphicFramePr>
            <a:graphicFrameLocks noChangeAspect="1"/>
          </p:cNvGraphicFramePr>
          <p:nvPr>
            <p:extLst/>
          </p:nvPr>
        </p:nvGraphicFramePr>
        <p:xfrm>
          <a:off x="6560890" y="4330211"/>
          <a:ext cx="4793510" cy="1881865"/>
        </p:xfrm>
        <a:graphic>
          <a:graphicData uri="http://schemas.openxmlformats.org/presentationml/2006/ole">
            <mc:AlternateContent xmlns:mc="http://schemas.openxmlformats.org/markup-compatibility/2006">
              <mc:Choice xmlns:v="urn:schemas-microsoft-com:vml" Requires="v">
                <p:oleObj spid="_x0000_s2112" name="Visio" r:id="rId4" imgW="2416520" imgH="1048736" progId="Visio.Drawing.11">
                  <p:embed/>
                </p:oleObj>
              </mc:Choice>
              <mc:Fallback>
                <p:oleObj name="Visio" r:id="rId4" imgW="2416520" imgH="1048736" progId="Visio.Drawing.11">
                  <p:embed/>
                  <p:pic>
                    <p:nvPicPr>
                      <p:cNvPr id="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0890" y="4330211"/>
                        <a:ext cx="4793510" cy="1881865"/>
                      </a:xfrm>
                      <a:prstGeom prst="rect">
                        <a:avLst/>
                      </a:prstGeom>
                      <a:noFill/>
                      <a:ln>
                        <a:noFill/>
                      </a:ln>
                      <a:effectLst/>
                    </p:spPr>
                  </p:pic>
                </p:oleObj>
              </mc:Fallback>
            </mc:AlternateContent>
          </a:graphicData>
        </a:graphic>
      </p:graphicFrame>
      <p:sp>
        <p:nvSpPr>
          <p:cNvPr id="9" name="Rectangle 4"/>
          <p:cNvSpPr>
            <a:spLocks noChangeArrowheads="1"/>
          </p:cNvSpPr>
          <p:nvPr/>
        </p:nvSpPr>
        <p:spPr bwMode="auto">
          <a:xfrm>
            <a:off x="587634" y="4854348"/>
            <a:ext cx="5474888" cy="1200329"/>
          </a:xfrm>
          <a:prstGeom prst="rect">
            <a:avLst/>
          </a:prstGeom>
          <a:noFill/>
          <a:ln w="19050">
            <a:solidFill>
              <a:srgbClr val="F1597D"/>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 define top level module</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module …</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1800" spc="-150" dirty="0" err="1">
                <a:latin typeface="Consolas" panose="020B0609020204030204" pitchFamily="49" charset="0"/>
                <a:ea typeface="新細明體"/>
                <a:cs typeface="Courier New" panose="02070309020205020404" pitchFamily="49" charset="0"/>
              </a:rPr>
              <a:t>hazard_static</a:t>
            </a:r>
            <a:r>
              <a:rPr lang="en-US" altLang="zh-TW" sz="1800" spc="-150" dirty="0">
                <a:latin typeface="Consolas" panose="020B0609020204030204" pitchFamily="49" charset="0"/>
                <a:ea typeface="新細明體"/>
                <a:cs typeface="Courier New" panose="02070309020205020404" pitchFamily="49" charset="0"/>
              </a:rPr>
              <a:t> </a:t>
            </a:r>
            <a:r>
              <a:rPr lang="en-US" altLang="zh-TW" sz="1800" spc="-150" dirty="0">
                <a:solidFill>
                  <a:schemeClr val="accent2"/>
                </a:solidFill>
                <a:latin typeface="Consolas" panose="020B0609020204030204" pitchFamily="49" charset="0"/>
                <a:ea typeface="新細明體"/>
                <a:cs typeface="Courier New" panose="02070309020205020404" pitchFamily="49" charset="0"/>
              </a:rPr>
              <a:t>#(4, 8)</a:t>
            </a:r>
            <a:r>
              <a:rPr lang="en-US" altLang="zh-TW" sz="1800" spc="-150" dirty="0">
                <a:latin typeface="Consolas" panose="020B0609020204030204" pitchFamily="49" charset="0"/>
                <a:ea typeface="新細明體"/>
                <a:cs typeface="Courier New" panose="02070309020205020404" pitchFamily="49" charset="0"/>
              </a:rPr>
              <a:t> example (x, y, z, f);</a:t>
            </a:r>
          </a:p>
        </p:txBody>
      </p:sp>
      <p:sp>
        <p:nvSpPr>
          <p:cNvPr id="10" name="Rectangle 5"/>
          <p:cNvSpPr>
            <a:spLocks noChangeArrowheads="1"/>
          </p:cNvSpPr>
          <p:nvPr/>
        </p:nvSpPr>
        <p:spPr bwMode="auto">
          <a:xfrm>
            <a:off x="587634" y="2250794"/>
            <a:ext cx="4857202" cy="2308324"/>
          </a:xfrm>
          <a:prstGeom prst="rect">
            <a:avLst/>
          </a:prstGeom>
          <a:noFill/>
          <a:ln w="19050">
            <a:solidFill>
              <a:srgbClr val="F1597D"/>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module </a:t>
            </a:r>
            <a:r>
              <a:rPr lang="en-US" altLang="zh-TW" sz="1800" spc="-150" dirty="0" err="1">
                <a:latin typeface="Consolas" panose="020B0609020204030204" pitchFamily="49" charset="0"/>
                <a:ea typeface="新細明體"/>
                <a:cs typeface="Courier New" panose="02070309020205020404" pitchFamily="49" charset="0"/>
              </a:rPr>
              <a:t>hazard_static</a:t>
            </a:r>
            <a:r>
              <a:rPr lang="en-US" altLang="zh-TW" sz="1800" spc="-150" dirty="0">
                <a:latin typeface="Consolas" panose="020B0609020204030204" pitchFamily="49" charset="0"/>
                <a:ea typeface="新細明體"/>
                <a:cs typeface="Courier New" panose="02070309020205020404" pitchFamily="49" charset="0"/>
              </a:rPr>
              <a:t> (x, y, z, f);</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parameter </a:t>
            </a:r>
            <a:r>
              <a:rPr lang="en-US" altLang="zh-TW" sz="1800" spc="-150" dirty="0">
                <a:solidFill>
                  <a:srgbClr val="FF5050"/>
                </a:solidFill>
                <a:latin typeface="Consolas" panose="020B0609020204030204" pitchFamily="49" charset="0"/>
                <a:ea typeface="新細明體"/>
                <a:cs typeface="Courier New" panose="02070309020205020404" pitchFamily="49" charset="0"/>
              </a:rPr>
              <a:t>delay1 = 2, delay2 = 5</a:t>
            </a:r>
            <a:r>
              <a:rPr lang="en-US" altLang="zh-TW" sz="18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    and  #delay2 a1 (b, x, y);</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    not  #delay1  n1 (a, x); </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    and  #delay2 a2 (c, a, z); </a:t>
            </a:r>
          </a:p>
          <a:p>
            <a:pPr eaLnBrk="1" latinLnBrk="0" hangingPunct="1">
              <a:spcBef>
                <a:spcPct val="0"/>
              </a:spcBef>
              <a:buClrTx/>
              <a:buSzTx/>
              <a:buFontTx/>
              <a:buNone/>
            </a:pPr>
            <a:r>
              <a:rPr lang="en-US" altLang="zh-TW" sz="1800" spc="-150" dirty="0">
                <a:latin typeface="Consolas" panose="020B0609020204030204" pitchFamily="49" charset="0"/>
                <a:ea typeface="新細明體"/>
                <a:cs typeface="Courier New" panose="02070309020205020404" pitchFamily="49" charset="0"/>
              </a:rPr>
              <a:t>    or    #delay2 o2 (f, b, c);</a:t>
            </a:r>
          </a:p>
          <a:p>
            <a:pPr eaLnBrk="1" latinLnBrk="0" hangingPunct="1">
              <a:spcBef>
                <a:spcPct val="0"/>
              </a:spcBef>
              <a:buClrTx/>
              <a:buSzTx/>
              <a:buFontTx/>
              <a:buNone/>
            </a:pPr>
            <a:r>
              <a:rPr lang="en-US" altLang="zh-TW" sz="1800" spc="-150" dirty="0" err="1">
                <a:latin typeface="Consolas" panose="020B0609020204030204" pitchFamily="49" charset="0"/>
                <a:ea typeface="新細明體"/>
                <a:cs typeface="Courier New" panose="02070309020205020404" pitchFamily="49" charset="0"/>
              </a:rPr>
              <a:t>endmodule</a:t>
            </a:r>
            <a:r>
              <a:rPr lang="en-US" altLang="zh-TW" sz="1800" spc="-150" dirty="0">
                <a:latin typeface="Consolas" panose="020B0609020204030204" pitchFamily="49" charset="0"/>
                <a:ea typeface="新細明體"/>
                <a:cs typeface="Courier New" panose="02070309020205020404" pitchFamily="49" charset="0"/>
              </a:rPr>
              <a:t> </a:t>
            </a:r>
          </a:p>
        </p:txBody>
      </p:sp>
      <p:sp>
        <p:nvSpPr>
          <p:cNvPr id="11" name="Rectangle 7"/>
          <p:cNvSpPr>
            <a:spLocks noChangeArrowheads="1"/>
          </p:cNvSpPr>
          <p:nvPr/>
        </p:nvSpPr>
        <p:spPr bwMode="auto">
          <a:xfrm>
            <a:off x="5677593" y="2472565"/>
            <a:ext cx="6359236" cy="707886"/>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000" b="1" spc="-150" dirty="0" err="1">
                <a:latin typeface="Consolas" panose="020B0609020204030204" pitchFamily="49" charset="0"/>
                <a:ea typeface="新細明體"/>
                <a:cs typeface="Courier New" panose="02070309020205020404" pitchFamily="49" charset="0"/>
              </a:rPr>
              <a:t>hazard_static</a:t>
            </a:r>
            <a:r>
              <a:rPr lang="en-US" altLang="zh-TW" sz="2000" b="1" spc="-150" dirty="0">
                <a:latin typeface="Consolas" panose="020B0609020204030204" pitchFamily="49" charset="0"/>
                <a:ea typeface="新細明體"/>
                <a:cs typeface="Courier New" panose="02070309020205020404" pitchFamily="49" charset="0"/>
              </a:rPr>
              <a:t> </a:t>
            </a:r>
            <a:r>
              <a:rPr lang="en-US" altLang="zh-TW" sz="2000" b="1" spc="-150" dirty="0">
                <a:solidFill>
                  <a:schemeClr val="accent2"/>
                </a:solidFill>
                <a:latin typeface="Consolas" panose="020B0609020204030204" pitchFamily="49" charset="0"/>
                <a:ea typeface="新細明體"/>
                <a:cs typeface="Courier New" panose="02070309020205020404" pitchFamily="49" charset="0"/>
              </a:rPr>
              <a:t>#(.delay2(4), .delay1(6))</a:t>
            </a:r>
            <a:r>
              <a:rPr lang="en-US" altLang="zh-TW" sz="2000" b="1" spc="-150" dirty="0">
                <a:latin typeface="Consolas" panose="020B0609020204030204" pitchFamily="49" charset="0"/>
                <a:ea typeface="新細明體"/>
                <a:cs typeface="Courier New" panose="02070309020205020404" pitchFamily="49" charset="0"/>
              </a:rPr>
              <a:t> example (x, y, z, f);  </a:t>
            </a:r>
          </a:p>
        </p:txBody>
      </p:sp>
      <p:sp>
        <p:nvSpPr>
          <p:cNvPr id="12" name="Rectangle 8"/>
          <p:cNvSpPr>
            <a:spLocks noChangeArrowheads="1"/>
          </p:cNvSpPr>
          <p:nvPr/>
        </p:nvSpPr>
        <p:spPr bwMode="auto">
          <a:xfrm>
            <a:off x="5677593" y="3414144"/>
            <a:ext cx="6139555" cy="830997"/>
          </a:xfrm>
          <a:prstGeom prst="rect">
            <a:avLst/>
          </a:prstGeom>
          <a:noFill/>
          <a:ln>
            <a:noFill/>
          </a:ln>
        </p:spPr>
        <p:txBody>
          <a:bodyPr wrap="square">
            <a:spAutoFit/>
          </a:bodyPr>
          <a:lstStyle>
            <a:lvl1pPr marL="187325" indent="-187325"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Char char="•"/>
            </a:pPr>
            <a:r>
              <a:rPr lang="en-US" altLang="zh-TW" sz="2400" dirty="0">
                <a:latin typeface="Arial" panose="020B0604020202020204" pitchFamily="34" charset="0"/>
                <a:ea typeface="新細明體"/>
                <a:cs typeface="Arial" panose="020B0604020202020204" pitchFamily="34" charset="0"/>
              </a:rPr>
              <a:t>parameter value assignment by name ---</a:t>
            </a:r>
            <a:r>
              <a:rPr lang="en-US" altLang="zh-TW" sz="2400" dirty="0">
                <a:solidFill>
                  <a:srgbClr val="FF5050"/>
                </a:solidFill>
                <a:latin typeface="Arial" panose="020B0604020202020204" pitchFamily="34" charset="0"/>
                <a:ea typeface="新細明體"/>
                <a:cs typeface="Arial" panose="020B0604020202020204" pitchFamily="34" charset="0"/>
              </a:rPr>
              <a:t> minimize the chance of error!</a:t>
            </a:r>
          </a:p>
        </p:txBody>
      </p:sp>
      <p:sp>
        <p:nvSpPr>
          <p:cNvPr id="4" name="제목 3"/>
          <p:cNvSpPr>
            <a:spLocks noGrp="1"/>
          </p:cNvSpPr>
          <p:nvPr>
            <p:ph type="title"/>
          </p:nvPr>
        </p:nvSpPr>
        <p:spPr/>
        <p:txBody>
          <a:bodyPr>
            <a:normAutofit/>
          </a:bodyPr>
          <a:lstStyle/>
          <a:p>
            <a:r>
              <a:rPr lang="en-US" altLang="ko-KR" b="1" spc="-150" dirty="0"/>
              <a:t>Overriding Parameters</a:t>
            </a:r>
            <a:endParaRPr lang="ko-KR" altLang="en-US" dirty="0"/>
          </a:p>
        </p:txBody>
      </p:sp>
      <p:sp>
        <p:nvSpPr>
          <p:cNvPr id="5" name="내용 개체 틀 4"/>
          <p:cNvSpPr>
            <a:spLocks noGrp="1"/>
          </p:cNvSpPr>
          <p:nvPr>
            <p:ph idx="1"/>
          </p:nvPr>
        </p:nvSpPr>
        <p:spPr>
          <a:xfrm>
            <a:off x="338400" y="1364400"/>
            <a:ext cx="11016000" cy="788596"/>
          </a:xfrm>
        </p:spPr>
        <p:txBody>
          <a:bodyPr>
            <a:normAutofit lnSpcReduction="10000"/>
          </a:bodyPr>
          <a:lstStyle/>
          <a:p>
            <a:r>
              <a:rPr lang="en-US" altLang="zh-TW" dirty="0"/>
              <a:t>Using module instance parameter value assignment</a:t>
            </a:r>
            <a:br>
              <a:rPr lang="en-US" altLang="zh-TW" dirty="0"/>
            </a:br>
            <a:r>
              <a:rPr lang="en-US" altLang="zh-TW" dirty="0"/>
              <a:t>- two parameters</a:t>
            </a:r>
          </a:p>
        </p:txBody>
      </p:sp>
    </p:spTree>
    <p:extLst>
      <p:ext uri="{BB962C8B-B14F-4D97-AF65-F5344CB8AC3E}">
        <p14:creationId xmlns:p14="http://schemas.microsoft.com/office/powerpoint/2010/main" val="919966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p:cNvGrpSpPr/>
          <p:nvPr/>
        </p:nvGrpSpPr>
        <p:grpSpPr>
          <a:xfrm>
            <a:off x="1136449" y="1290022"/>
            <a:ext cx="9919102" cy="3489167"/>
            <a:chOff x="1040199" y="1290022"/>
            <a:chExt cx="9919102" cy="3489167"/>
          </a:xfrm>
        </p:grpSpPr>
        <p:pic>
          <p:nvPicPr>
            <p:cNvPr id="10" name="내용 개체 틀 7" descr="vim1.PNG"/>
            <p:cNvPicPr>
              <a:picLocks noChangeAspect="1"/>
            </p:cNvPicPr>
            <p:nvPr/>
          </p:nvPicPr>
          <p:blipFill>
            <a:blip r:embed="rId3" cstate="print"/>
            <a:stretch>
              <a:fillRect/>
            </a:stretch>
          </p:blipFill>
          <p:spPr>
            <a:xfrm>
              <a:off x="1040199" y="1290022"/>
              <a:ext cx="4561656" cy="3489167"/>
            </a:xfrm>
            <a:prstGeom prst="rect">
              <a:avLst/>
            </a:prstGeom>
          </p:spPr>
        </p:pic>
        <p:pic>
          <p:nvPicPr>
            <p:cNvPr id="13" name="그림 12" descr="vim2.PNG"/>
            <p:cNvPicPr>
              <a:picLocks noChangeAspect="1"/>
            </p:cNvPicPr>
            <p:nvPr/>
          </p:nvPicPr>
          <p:blipFill>
            <a:blip r:embed="rId4" cstate="print"/>
            <a:stretch>
              <a:fillRect/>
            </a:stretch>
          </p:blipFill>
          <p:spPr>
            <a:xfrm>
              <a:off x="6769117" y="1290023"/>
              <a:ext cx="4190184" cy="2332995"/>
            </a:xfrm>
            <a:prstGeom prst="rect">
              <a:avLst/>
            </a:prstGeom>
          </p:spPr>
        </p:pic>
      </p:grpSp>
      <p:sp>
        <p:nvSpPr>
          <p:cNvPr id="3" name="제목 2"/>
          <p:cNvSpPr>
            <a:spLocks noGrp="1"/>
          </p:cNvSpPr>
          <p:nvPr>
            <p:ph type="title"/>
          </p:nvPr>
        </p:nvSpPr>
        <p:spPr/>
        <p:txBody>
          <a:bodyPr>
            <a:normAutofit fontScale="90000"/>
          </a:bodyPr>
          <a:lstStyle/>
          <a:p>
            <a:r>
              <a:rPr lang="en-US" altLang="ko-KR" b="1" spc="-150" dirty="0"/>
              <a:t>An Example: Module Definitions</a:t>
            </a:r>
            <a:endParaRPr lang="ko-KR" altLang="en-US" dirty="0"/>
          </a:p>
        </p:txBody>
      </p:sp>
      <p:sp>
        <p:nvSpPr>
          <p:cNvPr id="4" name="내용 개체 틀 3"/>
          <p:cNvSpPr>
            <a:spLocks noGrp="1"/>
          </p:cNvSpPr>
          <p:nvPr>
            <p:ph idx="1"/>
          </p:nvPr>
        </p:nvSpPr>
        <p:spPr>
          <a:xfrm>
            <a:off x="338400" y="4974812"/>
            <a:ext cx="11016000" cy="1525741"/>
          </a:xfrm>
        </p:spPr>
        <p:txBody>
          <a:bodyPr>
            <a:normAutofit fontScale="92500" lnSpcReduction="10000"/>
          </a:bodyPr>
          <a:lstStyle/>
          <a:p>
            <a:r>
              <a:rPr lang="en-US" altLang="ko-KR" dirty="0"/>
              <a:t>Variable names</a:t>
            </a:r>
          </a:p>
          <a:p>
            <a:pPr lvl="1"/>
            <a:r>
              <a:rPr lang="en-US" altLang="ko-KR" dirty="0"/>
              <a:t>All undeclared variables are wires and are one bit wide.</a:t>
            </a:r>
          </a:p>
          <a:p>
            <a:pPr lvl="1"/>
            <a:r>
              <a:rPr lang="en-US" altLang="ko-KR" dirty="0"/>
              <a:t>Good Practice</a:t>
            </a:r>
          </a:p>
          <a:p>
            <a:pPr marL="0" indent="0">
              <a:buNone/>
            </a:pPr>
            <a:r>
              <a:rPr lang="en-US" altLang="ko-KR" dirty="0"/>
              <a:t>     </a:t>
            </a:r>
            <a:r>
              <a:rPr lang="en-US" altLang="ko-KR" sz="2600" dirty="0">
                <a:solidFill>
                  <a:srgbClr val="C00000"/>
                </a:solidFill>
              </a:rPr>
              <a:t>: Declare all variables!!</a:t>
            </a:r>
          </a:p>
          <a:p>
            <a:endParaRPr lang="ko-KR" altLang="en-US" dirty="0"/>
          </a:p>
        </p:txBody>
      </p:sp>
    </p:spTree>
    <p:extLst>
      <p:ext uri="{BB962C8B-B14F-4D97-AF65-F5344CB8AC3E}">
        <p14:creationId xmlns:p14="http://schemas.microsoft.com/office/powerpoint/2010/main" val="29735351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227" y="1754063"/>
            <a:ext cx="5688281" cy="34704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400" y="1754063"/>
            <a:ext cx="5554427" cy="3067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내용 개체 틀 2"/>
          <p:cNvSpPr txBox="1">
            <a:spLocks/>
          </p:cNvSpPr>
          <p:nvPr/>
        </p:nvSpPr>
        <p:spPr>
          <a:xfrm>
            <a:off x="1978429" y="5799720"/>
            <a:ext cx="1949301" cy="477650"/>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rgbClr val="CC3300"/>
              </a:buClr>
              <a:buSzPct val="70000"/>
              <a:buFont typeface="맑은 고딕" pitchFamily="50" charset="-127"/>
              <a:buChar char="□"/>
              <a:defRPr sz="2000" kern="1200">
                <a:solidFill>
                  <a:schemeClr val="tx1"/>
                </a:solidFill>
                <a:latin typeface="+mn-lt"/>
                <a:ea typeface="+mn-ea"/>
                <a:cs typeface="+mn-cs"/>
              </a:defRPr>
            </a:lvl1pPr>
            <a:lvl2pPr marL="742950" indent="-285750" algn="l" defTabSz="914400" rtl="0" eaLnBrk="1" latinLnBrk="1" hangingPunct="1">
              <a:spcBef>
                <a:spcPct val="20000"/>
              </a:spcBef>
              <a:buClr>
                <a:srgbClr val="3366FF"/>
              </a:buClr>
              <a:buSzPct val="65000"/>
              <a:buFont typeface="맑은 고딕" pitchFamily="50" charset="-127"/>
              <a:buChar char="◇"/>
              <a:defRPr sz="1800" kern="1200">
                <a:solidFill>
                  <a:schemeClr val="tx1"/>
                </a:solidFill>
                <a:latin typeface="+mn-lt"/>
                <a:ea typeface="+mn-ea"/>
                <a:cs typeface="+mn-cs"/>
              </a:defRPr>
            </a:lvl2pPr>
            <a:lvl3pPr marL="1143000" indent="-228600" algn="l" defTabSz="914400" rtl="0" eaLnBrk="1" latinLnBrk="1" hangingPunct="1">
              <a:spcBef>
                <a:spcPct val="20000"/>
              </a:spcBef>
              <a:buClr>
                <a:srgbClr val="FF5050"/>
              </a:buClr>
              <a:buSzPct val="65000"/>
              <a:buFont typeface="Wingdings" pitchFamily="2" charset="2"/>
              <a:buChar char="l"/>
              <a:defRPr sz="1700" kern="1200">
                <a:solidFill>
                  <a:schemeClr val="tx1"/>
                </a:solidFill>
                <a:latin typeface="+mn-lt"/>
                <a:ea typeface="+mn-ea"/>
                <a:cs typeface="+mn-cs"/>
              </a:defRPr>
            </a:lvl3pPr>
            <a:lvl4pPr marL="1600200" indent="-228600" algn="l" defTabSz="914400" rtl="0" eaLnBrk="1" latinLnBrk="1" hangingPunct="1">
              <a:spcBef>
                <a:spcPct val="20000"/>
              </a:spcBef>
              <a:buClr>
                <a:srgbClr val="6600FF"/>
              </a:buClr>
              <a:buSzPct val="50000"/>
              <a:buFont typeface="Wingdings" pitchFamily="2" charset="2"/>
              <a:buChar char="Ø"/>
              <a:defRPr sz="17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7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altLang="zh-TW" sz="2400" dirty="0">
                <a:latin typeface="Arial" panose="020B0604020202020204" pitchFamily="34" charset="0"/>
                <a:cs typeface="Arial" panose="020B0604020202020204" pitchFamily="34" charset="0"/>
              </a:rPr>
              <a:t>Port list style</a:t>
            </a:r>
          </a:p>
        </p:txBody>
      </p:sp>
      <p:sp>
        <p:nvSpPr>
          <p:cNvPr id="8" name="내용 개체 틀 2"/>
          <p:cNvSpPr txBox="1">
            <a:spLocks/>
          </p:cNvSpPr>
          <p:nvPr/>
        </p:nvSpPr>
        <p:spPr>
          <a:xfrm>
            <a:off x="7281028" y="5799720"/>
            <a:ext cx="3630941" cy="477650"/>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rgbClr val="CC3300"/>
              </a:buClr>
              <a:buSzPct val="70000"/>
              <a:buFont typeface="맑은 고딕" pitchFamily="50" charset="-127"/>
              <a:buChar char="□"/>
              <a:defRPr sz="2000" kern="1200">
                <a:solidFill>
                  <a:schemeClr val="tx1"/>
                </a:solidFill>
                <a:latin typeface="+mn-lt"/>
                <a:ea typeface="+mn-ea"/>
                <a:cs typeface="+mn-cs"/>
              </a:defRPr>
            </a:lvl1pPr>
            <a:lvl2pPr marL="742950" indent="-285750" algn="l" defTabSz="914400" rtl="0" eaLnBrk="1" latinLnBrk="1" hangingPunct="1">
              <a:spcBef>
                <a:spcPct val="20000"/>
              </a:spcBef>
              <a:buClr>
                <a:srgbClr val="3366FF"/>
              </a:buClr>
              <a:buSzPct val="65000"/>
              <a:buFont typeface="맑은 고딕" pitchFamily="50" charset="-127"/>
              <a:buChar char="◇"/>
              <a:defRPr sz="1800" kern="1200">
                <a:solidFill>
                  <a:schemeClr val="tx1"/>
                </a:solidFill>
                <a:latin typeface="+mn-lt"/>
                <a:ea typeface="+mn-ea"/>
                <a:cs typeface="+mn-cs"/>
              </a:defRPr>
            </a:lvl2pPr>
            <a:lvl3pPr marL="1143000" indent="-228600" algn="l" defTabSz="914400" rtl="0" eaLnBrk="1" latinLnBrk="1" hangingPunct="1">
              <a:spcBef>
                <a:spcPct val="20000"/>
              </a:spcBef>
              <a:buClr>
                <a:srgbClr val="FF5050"/>
              </a:buClr>
              <a:buSzPct val="65000"/>
              <a:buFont typeface="Wingdings" pitchFamily="2" charset="2"/>
              <a:buChar char="l"/>
              <a:defRPr sz="1700" kern="1200">
                <a:solidFill>
                  <a:schemeClr val="tx1"/>
                </a:solidFill>
                <a:latin typeface="+mn-lt"/>
                <a:ea typeface="+mn-ea"/>
                <a:cs typeface="+mn-cs"/>
              </a:defRPr>
            </a:lvl3pPr>
            <a:lvl4pPr marL="1600200" indent="-228600" algn="l" defTabSz="914400" rtl="0" eaLnBrk="1" latinLnBrk="1" hangingPunct="1">
              <a:spcBef>
                <a:spcPct val="20000"/>
              </a:spcBef>
              <a:buClr>
                <a:srgbClr val="6600FF"/>
              </a:buClr>
              <a:buSzPct val="50000"/>
              <a:buFont typeface="Wingdings" pitchFamily="2" charset="2"/>
              <a:buChar char="Ø"/>
              <a:defRPr sz="17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7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altLang="zh-TW" sz="2400" dirty="0">
                <a:latin typeface="Arial" panose="020B0604020202020204" pitchFamily="34" charset="0"/>
                <a:cs typeface="Arial" panose="020B0604020202020204" pitchFamily="34" charset="0"/>
              </a:rPr>
              <a:t>Port list declaration style</a:t>
            </a:r>
          </a:p>
        </p:txBody>
      </p:sp>
      <p:sp>
        <p:nvSpPr>
          <p:cNvPr id="3" name="제목 2"/>
          <p:cNvSpPr>
            <a:spLocks noGrp="1"/>
          </p:cNvSpPr>
          <p:nvPr>
            <p:ph type="title"/>
          </p:nvPr>
        </p:nvSpPr>
        <p:spPr/>
        <p:txBody>
          <a:bodyPr>
            <a:normAutofit fontScale="90000"/>
          </a:bodyPr>
          <a:lstStyle/>
          <a:p>
            <a:r>
              <a:rPr lang="en-US" altLang="ko-KR" b="1" spc="-150" dirty="0"/>
              <a:t>An Example: Module Definitions</a:t>
            </a:r>
            <a:endParaRPr lang="ko-KR" altLang="en-US" dirty="0"/>
          </a:p>
        </p:txBody>
      </p:sp>
    </p:spTree>
    <p:extLst>
      <p:ext uri="{BB962C8B-B14F-4D97-AF65-F5344CB8AC3E}">
        <p14:creationId xmlns:p14="http://schemas.microsoft.com/office/powerpoint/2010/main" val="2587663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512388" y="1498139"/>
            <a:ext cx="9375371" cy="4401205"/>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eaLnBrk="1" latinLnBrk="0" hangingPunct="1">
              <a:spcBef>
                <a:spcPct val="0"/>
              </a:spcBef>
              <a:buClrTx/>
              <a:buSzTx/>
              <a:buFontTx/>
              <a:buNone/>
            </a:pPr>
            <a:r>
              <a:rPr lang="en-US" altLang="zh-TW" sz="2000" spc="-150" dirty="0">
                <a:solidFill>
                  <a:schemeClr val="accent2"/>
                </a:solidFill>
                <a:latin typeface="Consolas" panose="020B0609020204030204" pitchFamily="49" charset="0"/>
                <a:ea typeface="新細明體"/>
                <a:cs typeface="Courier New" panose="02070309020205020404" pitchFamily="49" charset="0"/>
              </a:rPr>
              <a:t>// port list style</a:t>
            </a:r>
          </a:p>
          <a:p>
            <a:pPr eaLnBrk="1" latinLnBrk="0" hangingPunct="1">
              <a:spcBef>
                <a:spcPct val="0"/>
              </a:spcBef>
              <a:buClrTx/>
              <a:buSzTx/>
              <a:buFontTx/>
              <a:buNone/>
            </a:pPr>
            <a:r>
              <a:rPr lang="en-US" altLang="zh-TW" sz="2000" spc="-150" dirty="0">
                <a:solidFill>
                  <a:schemeClr val="accent2"/>
                </a:solidFill>
                <a:latin typeface="Consolas" panose="020B0609020204030204" pitchFamily="49" charset="0"/>
                <a:ea typeface="新細明體"/>
                <a:cs typeface="Courier New" panose="02070309020205020404" pitchFamily="49" charset="0"/>
              </a:rPr>
              <a:t>module</a:t>
            </a:r>
            <a:r>
              <a:rPr lang="en-US" altLang="zh-TW" sz="2000" spc="-150" dirty="0">
                <a:latin typeface="Consolas" panose="020B0609020204030204" pitchFamily="49" charset="0"/>
                <a:ea typeface="新細明體"/>
                <a:cs typeface="Courier New" panose="02070309020205020404" pitchFamily="49" charset="0"/>
              </a:rPr>
              <a:t> </a:t>
            </a:r>
            <a:r>
              <a:rPr lang="en-US" altLang="zh-TW" sz="2000" spc="-150" dirty="0" err="1">
                <a:latin typeface="Consolas" panose="020B0609020204030204" pitchFamily="49" charset="0"/>
                <a:ea typeface="新細明體"/>
                <a:cs typeface="Courier New" panose="02070309020205020404" pitchFamily="49" charset="0"/>
              </a:rPr>
              <a:t>module_name</a:t>
            </a:r>
            <a:r>
              <a:rPr lang="en-US" altLang="zh-TW" sz="2000" spc="-150" dirty="0">
                <a:latin typeface="Consolas" panose="020B0609020204030204" pitchFamily="49" charset="0"/>
                <a:ea typeface="新細明體"/>
                <a:cs typeface="Courier New" panose="02070309020205020404" pitchFamily="49" charset="0"/>
              </a:rPr>
              <a:t> [</a:t>
            </a:r>
            <a:r>
              <a:rPr lang="en-US" altLang="zh-TW" sz="2000" spc="-150" dirty="0">
                <a:solidFill>
                  <a:srgbClr val="FF5050"/>
                </a:solidFill>
                <a:latin typeface="Consolas" panose="020B0609020204030204" pitchFamily="49" charset="0"/>
                <a:ea typeface="新細明體"/>
                <a:cs typeface="Courier New" panose="02070309020205020404" pitchFamily="49" charset="0"/>
              </a:rPr>
              <a:t>#(</a:t>
            </a:r>
            <a:r>
              <a:rPr lang="en-US" altLang="zh-TW" sz="2000" spc="-150" dirty="0" err="1">
                <a:solidFill>
                  <a:srgbClr val="FF5050"/>
                </a:solidFill>
                <a:latin typeface="Consolas" panose="020B0609020204030204" pitchFamily="49" charset="0"/>
                <a:ea typeface="新細明體"/>
                <a:cs typeface="Courier New" panose="02070309020205020404" pitchFamily="49" charset="0"/>
              </a:rPr>
              <a:t>parameter_declarations</a:t>
            </a:r>
            <a:r>
              <a:rPr lang="en-US" altLang="zh-TW" sz="2000" spc="-150" dirty="0">
                <a:solidFill>
                  <a:srgbClr val="FF5050"/>
                </a:solidFill>
                <a:latin typeface="Consolas" panose="020B0609020204030204" pitchFamily="49" charset="0"/>
                <a:ea typeface="新細明體"/>
                <a:cs typeface="Courier New" panose="02070309020205020404" pitchFamily="49" charset="0"/>
              </a:rPr>
              <a:t>)</a:t>
            </a:r>
            <a:r>
              <a:rPr lang="en-US" altLang="zh-TW" sz="2000" spc="-150" dirty="0">
                <a:latin typeface="Consolas" panose="020B0609020204030204" pitchFamily="49" charset="0"/>
                <a:ea typeface="新細明體"/>
                <a:cs typeface="Courier New" panose="02070309020205020404" pitchFamily="49" charset="0"/>
              </a:rPr>
              <a:t>][</a:t>
            </a:r>
            <a:r>
              <a:rPr lang="en-US" altLang="zh-TW" sz="2000" spc="-150" dirty="0" err="1">
                <a:latin typeface="Consolas" panose="020B0609020204030204" pitchFamily="49" charset="0"/>
                <a:ea typeface="新細明體"/>
                <a:cs typeface="Courier New" panose="02070309020205020404" pitchFamily="49" charset="0"/>
              </a:rPr>
              <a:t>port_list</a:t>
            </a:r>
            <a:r>
              <a:rPr lang="en-US" altLang="zh-TW" sz="20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000" spc="-150" dirty="0" err="1">
                <a:latin typeface="Consolas" panose="020B0609020204030204" pitchFamily="49" charset="0"/>
                <a:ea typeface="新細明體"/>
                <a:cs typeface="Courier New" panose="02070309020205020404" pitchFamily="49" charset="0"/>
              </a:rPr>
              <a:t>parameter_declarations</a:t>
            </a:r>
            <a:r>
              <a:rPr lang="en-US" altLang="zh-TW" sz="2000" spc="-150" dirty="0">
                <a:latin typeface="Consolas" panose="020B0609020204030204" pitchFamily="49" charset="0"/>
                <a:ea typeface="新細明體"/>
                <a:cs typeface="Courier New" panose="02070309020205020404" pitchFamily="49" charset="0"/>
              </a:rPr>
              <a:t>; </a:t>
            </a:r>
            <a:r>
              <a:rPr lang="en-US" altLang="zh-TW" sz="2000" spc="-150" dirty="0">
                <a:solidFill>
                  <a:schemeClr val="accent2"/>
                </a:solidFill>
                <a:latin typeface="Consolas" panose="020B0609020204030204" pitchFamily="49" charset="0"/>
                <a:ea typeface="新細明體"/>
                <a:cs typeface="Courier New" panose="02070309020205020404" pitchFamily="49" charset="0"/>
              </a:rPr>
              <a:t>// if no parameter ports are used</a:t>
            </a:r>
          </a:p>
          <a:p>
            <a:pPr eaLnBrk="1" latinLnBrk="0" hangingPunct="1">
              <a:spcBef>
                <a:spcPct val="0"/>
              </a:spcBef>
              <a:buClrTx/>
              <a:buSzTx/>
              <a:buFontTx/>
              <a:buNone/>
            </a:pPr>
            <a:r>
              <a:rPr lang="en-US" altLang="zh-TW" sz="2000" spc="-150" dirty="0" err="1">
                <a:latin typeface="Consolas" panose="020B0609020204030204" pitchFamily="49" charset="0"/>
                <a:ea typeface="新細明體"/>
                <a:cs typeface="Courier New" panose="02070309020205020404" pitchFamily="49" charset="0"/>
              </a:rPr>
              <a:t>port_declarations</a:t>
            </a:r>
            <a:r>
              <a:rPr lang="en-US" altLang="zh-TW" sz="20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000" spc="-150" dirty="0" err="1">
                <a:latin typeface="Consolas" panose="020B0609020204030204" pitchFamily="49" charset="0"/>
                <a:ea typeface="新細明體"/>
                <a:cs typeface="Courier New" panose="02070309020205020404" pitchFamily="49" charset="0"/>
              </a:rPr>
              <a:t>other_declaration</a:t>
            </a:r>
            <a:r>
              <a:rPr lang="en-US" altLang="zh-TW" sz="20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statements;</a:t>
            </a:r>
          </a:p>
          <a:p>
            <a:pPr eaLnBrk="1" latinLnBrk="0" hangingPunct="1">
              <a:spcBef>
                <a:spcPct val="0"/>
              </a:spcBef>
              <a:buClrTx/>
              <a:buSzTx/>
              <a:buFontTx/>
              <a:buNone/>
            </a:pPr>
            <a:r>
              <a:rPr lang="en-US" altLang="zh-TW" sz="2000" spc="-150" dirty="0" err="1">
                <a:solidFill>
                  <a:schemeClr val="accent2"/>
                </a:solidFill>
                <a:latin typeface="Consolas" panose="020B0609020204030204" pitchFamily="49" charset="0"/>
                <a:ea typeface="新細明體"/>
                <a:cs typeface="Courier New" panose="02070309020205020404" pitchFamily="49" charset="0"/>
              </a:rPr>
              <a:t>endmodule</a:t>
            </a:r>
            <a:endParaRPr lang="en-US" altLang="zh-TW" sz="2000" spc="-150" dirty="0">
              <a:solidFill>
                <a:schemeClr val="accent2"/>
              </a:solidFill>
              <a:latin typeface="Consolas" panose="020B0609020204030204" pitchFamily="49" charset="0"/>
              <a:ea typeface="新細明體"/>
              <a:cs typeface="Courier New" panose="02070309020205020404" pitchFamily="49" charset="0"/>
            </a:endParaRPr>
          </a:p>
          <a:p>
            <a:pPr eaLnBrk="1" latinLnBrk="0" hangingPunct="1">
              <a:spcBef>
                <a:spcPct val="0"/>
              </a:spcBef>
              <a:buClrTx/>
              <a:buSzTx/>
              <a:buFontTx/>
              <a:buNone/>
            </a:pPr>
            <a:endParaRPr lang="en-US" altLang="zh-TW" sz="2000" spc="-150" dirty="0">
              <a:solidFill>
                <a:schemeClr val="accent2"/>
              </a:solidFill>
              <a:latin typeface="Consolas" panose="020B0609020204030204" pitchFamily="49" charset="0"/>
              <a:ea typeface="新細明體"/>
              <a:cs typeface="Courier New" panose="02070309020205020404" pitchFamily="49" charset="0"/>
            </a:endParaRPr>
          </a:p>
          <a:p>
            <a:pPr eaLnBrk="1" latinLnBrk="0" hangingPunct="1">
              <a:spcBef>
                <a:spcPct val="0"/>
              </a:spcBef>
              <a:buClrTx/>
              <a:buSzTx/>
              <a:buFontTx/>
              <a:buNone/>
            </a:pPr>
            <a:r>
              <a:rPr lang="en-US" altLang="zh-TW" sz="2000" spc="-150" dirty="0">
                <a:solidFill>
                  <a:schemeClr val="accent2"/>
                </a:solidFill>
                <a:latin typeface="Consolas" panose="020B0609020204030204" pitchFamily="49" charset="0"/>
                <a:ea typeface="新細明體"/>
                <a:cs typeface="Courier New" panose="02070309020205020404" pitchFamily="49" charset="0"/>
              </a:rPr>
              <a:t>// port list declaration style</a:t>
            </a:r>
          </a:p>
          <a:p>
            <a:pPr eaLnBrk="1" latinLnBrk="0" hangingPunct="1">
              <a:spcBef>
                <a:spcPct val="0"/>
              </a:spcBef>
              <a:buClrTx/>
              <a:buSzTx/>
              <a:buFontTx/>
              <a:buNone/>
            </a:pPr>
            <a:r>
              <a:rPr lang="en-US" altLang="zh-TW" sz="2000" spc="-150" dirty="0">
                <a:solidFill>
                  <a:schemeClr val="accent2"/>
                </a:solidFill>
                <a:latin typeface="Consolas" panose="020B0609020204030204" pitchFamily="49" charset="0"/>
                <a:ea typeface="新細明體"/>
                <a:cs typeface="Courier New" panose="02070309020205020404" pitchFamily="49" charset="0"/>
              </a:rPr>
              <a:t>module</a:t>
            </a:r>
            <a:r>
              <a:rPr lang="en-US" altLang="zh-TW" sz="2000" spc="-150" dirty="0">
                <a:latin typeface="Consolas" panose="020B0609020204030204" pitchFamily="49" charset="0"/>
                <a:ea typeface="新細明體"/>
                <a:cs typeface="Courier New" panose="02070309020205020404" pitchFamily="49" charset="0"/>
              </a:rPr>
              <a:t> </a:t>
            </a:r>
            <a:r>
              <a:rPr lang="en-US" altLang="zh-TW" sz="2000" spc="-150" dirty="0" err="1">
                <a:latin typeface="Consolas" panose="020B0609020204030204" pitchFamily="49" charset="0"/>
                <a:ea typeface="新細明體"/>
                <a:cs typeface="Courier New" panose="02070309020205020404" pitchFamily="49" charset="0"/>
              </a:rPr>
              <a:t>module_name</a:t>
            </a:r>
            <a:r>
              <a:rPr lang="en-US" altLang="zh-TW" sz="2000" spc="-150" dirty="0">
                <a:latin typeface="Consolas" panose="020B0609020204030204" pitchFamily="49" charset="0"/>
                <a:ea typeface="新細明體"/>
                <a:cs typeface="Courier New" panose="02070309020205020404" pitchFamily="49" charset="0"/>
              </a:rPr>
              <a:t> [</a:t>
            </a:r>
            <a:r>
              <a:rPr lang="en-US" altLang="zh-TW" sz="2000" spc="-150" dirty="0">
                <a:solidFill>
                  <a:srgbClr val="FF5050"/>
                </a:solidFill>
                <a:latin typeface="Consolas" panose="020B0609020204030204" pitchFamily="49" charset="0"/>
                <a:ea typeface="新細明體"/>
                <a:cs typeface="Courier New" panose="02070309020205020404" pitchFamily="49" charset="0"/>
              </a:rPr>
              <a:t>#(</a:t>
            </a:r>
            <a:r>
              <a:rPr lang="en-US" altLang="zh-TW" sz="2000" spc="-150" dirty="0" err="1">
                <a:solidFill>
                  <a:srgbClr val="FF5050"/>
                </a:solidFill>
                <a:latin typeface="Consolas" panose="020B0609020204030204" pitchFamily="49" charset="0"/>
                <a:ea typeface="新細明體"/>
                <a:cs typeface="Courier New" panose="02070309020205020404" pitchFamily="49" charset="0"/>
              </a:rPr>
              <a:t>parameter_declarations</a:t>
            </a:r>
            <a:r>
              <a:rPr lang="en-US" altLang="zh-TW" sz="2000" spc="-150" dirty="0">
                <a:solidFill>
                  <a:srgbClr val="FF5050"/>
                </a:solidFill>
                <a:latin typeface="Consolas" panose="020B0609020204030204" pitchFamily="49" charset="0"/>
                <a:ea typeface="新細明體"/>
                <a:cs typeface="Courier New" panose="02070309020205020404" pitchFamily="49" charset="0"/>
              </a:rPr>
              <a:t>)</a:t>
            </a:r>
            <a:r>
              <a:rPr lang="en-US" altLang="zh-TW" sz="2000" spc="-150" dirty="0">
                <a:latin typeface="Consolas" panose="020B0609020204030204" pitchFamily="49" charset="0"/>
                <a:ea typeface="新細明體"/>
                <a:cs typeface="Courier New" panose="02070309020205020404" pitchFamily="49" charset="0"/>
              </a:rPr>
              <a:t>][</a:t>
            </a:r>
            <a:r>
              <a:rPr lang="en-US" altLang="zh-TW" sz="2000" spc="-150" dirty="0" err="1">
                <a:latin typeface="Consolas" panose="020B0609020204030204" pitchFamily="49" charset="0"/>
                <a:ea typeface="新細明體"/>
                <a:cs typeface="Courier New" panose="02070309020205020404" pitchFamily="49" charset="0"/>
              </a:rPr>
              <a:t>port_declarations</a:t>
            </a:r>
            <a:r>
              <a:rPr lang="en-US" altLang="zh-TW" sz="20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000" spc="-150" dirty="0" err="1">
                <a:latin typeface="Consolas" panose="020B0609020204030204" pitchFamily="49" charset="0"/>
                <a:ea typeface="新細明體"/>
                <a:cs typeface="Courier New" panose="02070309020205020404" pitchFamily="49" charset="0"/>
              </a:rPr>
              <a:t>parameter_declarations</a:t>
            </a:r>
            <a:r>
              <a:rPr lang="en-US" altLang="zh-TW" sz="2000" spc="-150" dirty="0">
                <a:latin typeface="Consolas" panose="020B0609020204030204" pitchFamily="49" charset="0"/>
                <a:ea typeface="新細明體"/>
                <a:cs typeface="Courier New" panose="02070309020205020404" pitchFamily="49" charset="0"/>
              </a:rPr>
              <a:t>; </a:t>
            </a:r>
            <a:r>
              <a:rPr lang="en-US" altLang="zh-TW" sz="2000" spc="-150" dirty="0">
                <a:solidFill>
                  <a:schemeClr val="accent2"/>
                </a:solidFill>
                <a:latin typeface="Consolas" panose="020B0609020204030204" pitchFamily="49" charset="0"/>
                <a:ea typeface="新細明體"/>
                <a:cs typeface="Courier New" panose="02070309020205020404" pitchFamily="49" charset="0"/>
              </a:rPr>
              <a:t>// if no parameter ports are used</a:t>
            </a:r>
          </a:p>
          <a:p>
            <a:pPr eaLnBrk="1" latinLnBrk="0" hangingPunct="1">
              <a:spcBef>
                <a:spcPct val="0"/>
              </a:spcBef>
              <a:buClrTx/>
              <a:buSzTx/>
              <a:buFontTx/>
              <a:buNone/>
            </a:pPr>
            <a:r>
              <a:rPr lang="en-US" altLang="zh-TW" sz="2000" spc="-150" dirty="0" err="1">
                <a:latin typeface="Consolas" panose="020B0609020204030204" pitchFamily="49" charset="0"/>
                <a:ea typeface="新細明體"/>
                <a:cs typeface="Courier New" panose="02070309020205020404" pitchFamily="49" charset="0"/>
              </a:rPr>
              <a:t>other_declarations</a:t>
            </a:r>
            <a:r>
              <a:rPr lang="en-US" altLang="zh-TW" sz="2000" spc="-150" dirty="0">
                <a:latin typeface="Consolas" panose="020B0609020204030204" pitchFamily="49" charset="0"/>
                <a:ea typeface="新細明體"/>
                <a:cs typeface="Courier New" panose="02070309020205020404" pitchFamily="49" charset="0"/>
              </a:rPr>
              <a:t>;</a:t>
            </a:r>
          </a:p>
          <a:p>
            <a:pPr eaLnBrk="1" latinLnBrk="0" hangingPunct="1">
              <a:spcBef>
                <a:spcPct val="0"/>
              </a:spcBef>
              <a:buClrTx/>
              <a:buSzTx/>
              <a:buFontTx/>
              <a:buNone/>
            </a:pPr>
            <a:r>
              <a:rPr lang="en-US" altLang="zh-TW" sz="2000" spc="-150" dirty="0">
                <a:latin typeface="Consolas" panose="020B0609020204030204" pitchFamily="49" charset="0"/>
                <a:ea typeface="新細明體"/>
                <a:cs typeface="Courier New" panose="02070309020205020404" pitchFamily="49" charset="0"/>
              </a:rPr>
              <a:t>statements;</a:t>
            </a:r>
          </a:p>
          <a:p>
            <a:pPr eaLnBrk="1" latinLnBrk="0" hangingPunct="1">
              <a:spcBef>
                <a:spcPct val="0"/>
              </a:spcBef>
              <a:buClrTx/>
              <a:buSzTx/>
              <a:buFontTx/>
              <a:buNone/>
            </a:pPr>
            <a:r>
              <a:rPr lang="en-US" altLang="zh-TW" sz="2000" spc="-150" dirty="0" err="1">
                <a:solidFill>
                  <a:schemeClr val="accent2"/>
                </a:solidFill>
                <a:latin typeface="Consolas" panose="020B0609020204030204" pitchFamily="49" charset="0"/>
                <a:ea typeface="新細明體"/>
                <a:cs typeface="Courier New" panose="02070309020205020404" pitchFamily="49" charset="0"/>
              </a:rPr>
              <a:t>endmodule</a:t>
            </a:r>
            <a:endParaRPr lang="en-US" altLang="zh-TW" sz="2000" spc="-150" dirty="0">
              <a:solidFill>
                <a:schemeClr val="accent2"/>
              </a:solidFill>
              <a:latin typeface="Consolas" panose="020B0609020204030204" pitchFamily="49" charset="0"/>
              <a:ea typeface="新細明體"/>
              <a:cs typeface="Courier New" panose="02070309020205020404" pitchFamily="49" charset="0"/>
            </a:endParaRPr>
          </a:p>
        </p:txBody>
      </p:sp>
      <p:sp>
        <p:nvSpPr>
          <p:cNvPr id="3" name="제목 2"/>
          <p:cNvSpPr>
            <a:spLocks noGrp="1"/>
          </p:cNvSpPr>
          <p:nvPr>
            <p:ph type="title"/>
          </p:nvPr>
        </p:nvSpPr>
        <p:spPr/>
        <p:txBody>
          <a:bodyPr>
            <a:normAutofit/>
          </a:bodyPr>
          <a:lstStyle/>
          <a:p>
            <a:r>
              <a:rPr lang="en-US" altLang="ko-KR" b="1" spc="-150" dirty="0"/>
              <a:t>Module Definitions</a:t>
            </a:r>
            <a:endParaRPr lang="ko-KR" altLang="en-US" dirty="0"/>
          </a:p>
        </p:txBody>
      </p:sp>
    </p:spTree>
    <p:extLst>
      <p:ext uri="{BB962C8B-B14F-4D97-AF65-F5344CB8AC3E}">
        <p14:creationId xmlns:p14="http://schemas.microsoft.com/office/powerpoint/2010/main" val="2900471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Fig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128" y="1255479"/>
            <a:ext cx="8977745" cy="550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p:cNvSpPr>
            <a:spLocks noGrp="1"/>
          </p:cNvSpPr>
          <p:nvPr>
            <p:ph type="title"/>
          </p:nvPr>
        </p:nvSpPr>
        <p:spPr>
          <a:xfrm>
            <a:off x="338400" y="327600"/>
            <a:ext cx="11670720" cy="766800"/>
          </a:xfrm>
        </p:spPr>
        <p:txBody>
          <a:bodyPr>
            <a:normAutofit/>
          </a:bodyPr>
          <a:lstStyle/>
          <a:p>
            <a:r>
              <a:rPr lang="en-US" altLang="ko-KR" b="1" spc="-150" dirty="0"/>
              <a:t>Module Instantiation and Port Connection</a:t>
            </a:r>
            <a:endParaRPr lang="ko-KR" altLang="en-US" dirty="0"/>
          </a:p>
        </p:txBody>
      </p:sp>
    </p:spTree>
    <p:extLst>
      <p:ext uri="{BB962C8B-B14F-4D97-AF65-F5344CB8AC3E}">
        <p14:creationId xmlns:p14="http://schemas.microsoft.com/office/powerpoint/2010/main" val="22208721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en-US" altLang="ko-KR" b="1" spc="-150" dirty="0"/>
              <a:t>Module Instantiation</a:t>
            </a:r>
            <a:endParaRPr lang="ko-KR" altLang="en-US" dirty="0"/>
          </a:p>
        </p:txBody>
      </p:sp>
      <p:sp>
        <p:nvSpPr>
          <p:cNvPr id="4" name="내용 개체 틀 3"/>
          <p:cNvSpPr>
            <a:spLocks noGrp="1"/>
          </p:cNvSpPr>
          <p:nvPr>
            <p:ph idx="1"/>
          </p:nvPr>
        </p:nvSpPr>
        <p:spPr/>
        <p:txBody>
          <a:bodyPr/>
          <a:lstStyle/>
          <a:p>
            <a:pPr marL="450850" indent="-450850">
              <a:defRPr/>
            </a:pPr>
            <a:r>
              <a:rPr lang="en-US" altLang="zh-TW" sz="2400" dirty="0">
                <a:solidFill>
                  <a:schemeClr val="accent2"/>
                </a:solidFill>
                <a:latin typeface="Arial" panose="020B0604020202020204" pitchFamily="34" charset="0"/>
                <a:cs typeface="Arial" panose="020B0604020202020204" pitchFamily="34" charset="0"/>
              </a:rPr>
              <a:t>Syntax</a:t>
            </a:r>
            <a:br>
              <a:rPr lang="en-US" altLang="zh-TW" sz="2400" dirty="0">
                <a:solidFill>
                  <a:schemeClr val="accent2"/>
                </a:solidFill>
                <a:latin typeface="Arial" panose="020B0604020202020204" pitchFamily="34" charset="0"/>
                <a:cs typeface="Arial" panose="020B0604020202020204" pitchFamily="34" charset="0"/>
              </a:rPr>
            </a:br>
            <a:r>
              <a:rPr lang="en-US" altLang="zh-TW" sz="2000" dirty="0" err="1">
                <a:latin typeface="Consolas" panose="020B0609020204030204" pitchFamily="49" charset="0"/>
                <a:cs typeface="Arial" panose="020B0604020202020204" pitchFamily="34" charset="0"/>
              </a:rPr>
              <a:t>module_name</a:t>
            </a:r>
            <a:r>
              <a:rPr lang="en-US" altLang="zh-TW" sz="2000" dirty="0">
                <a:latin typeface="Consolas" panose="020B0609020204030204" pitchFamily="49" charset="0"/>
                <a:cs typeface="Arial" panose="020B0604020202020204" pitchFamily="34" charset="0"/>
              </a:rPr>
              <a:t> [#(parameters)] </a:t>
            </a:r>
            <a:r>
              <a:rPr lang="en-US" altLang="zh-TW" sz="2000" dirty="0" err="1">
                <a:latin typeface="Consolas" panose="020B0609020204030204" pitchFamily="49" charset="0"/>
                <a:cs typeface="Arial" panose="020B0604020202020204" pitchFamily="34" charset="0"/>
              </a:rPr>
              <a:t>instance_name</a:t>
            </a:r>
            <a:r>
              <a:rPr lang="en-US" altLang="zh-TW" sz="2000" dirty="0">
                <a:latin typeface="Consolas" panose="020B0609020204030204" pitchFamily="49" charset="0"/>
                <a:cs typeface="Arial" panose="020B0604020202020204" pitchFamily="34" charset="0"/>
              </a:rPr>
              <a:t> ([ports]);</a:t>
            </a:r>
          </a:p>
          <a:p>
            <a:pPr marL="450850" indent="-450850">
              <a:defRPr/>
            </a:pPr>
            <a:endParaRPr lang="en-US" altLang="zh-TW" sz="2400" dirty="0">
              <a:solidFill>
                <a:schemeClr val="accent2"/>
              </a:solidFill>
              <a:latin typeface="Arial" panose="020B0604020202020204" pitchFamily="34" charset="0"/>
              <a:cs typeface="Arial" panose="020B0604020202020204" pitchFamily="34" charset="0"/>
            </a:endParaRPr>
          </a:p>
          <a:p>
            <a:pPr marL="450850" indent="-450850">
              <a:defRPr/>
            </a:pPr>
            <a:r>
              <a:rPr lang="en-US" altLang="zh-TW" sz="2400" dirty="0">
                <a:solidFill>
                  <a:schemeClr val="accent2"/>
                </a:solidFill>
                <a:latin typeface="Arial" panose="020B0604020202020204" pitchFamily="34" charset="0"/>
                <a:cs typeface="Arial" panose="020B0604020202020204" pitchFamily="34" charset="0"/>
              </a:rPr>
              <a:t>Port Connection Rules</a:t>
            </a:r>
          </a:p>
          <a:p>
            <a:pPr marL="850900" lvl="1" indent="-450850">
              <a:defRPr/>
            </a:pPr>
            <a:r>
              <a:rPr lang="en-US" altLang="zh-TW" sz="2000" dirty="0">
                <a:latin typeface="Arial" panose="020B0604020202020204" pitchFamily="34" charset="0"/>
                <a:cs typeface="Arial" panose="020B0604020202020204" pitchFamily="34" charset="0"/>
              </a:rPr>
              <a:t>Named association</a:t>
            </a:r>
            <a:br>
              <a:rPr lang="en-US" altLang="zh-TW" sz="2000" dirty="0">
                <a:latin typeface="Arial" panose="020B0604020202020204" pitchFamily="34" charset="0"/>
                <a:cs typeface="Arial" panose="020B0604020202020204" pitchFamily="34" charset="0"/>
              </a:rPr>
            </a:br>
            <a:r>
              <a:rPr lang="en-US" altLang="zh-TW" sz="2400" dirty="0">
                <a:latin typeface="Consolas" panose="020B0609020204030204" pitchFamily="49" charset="0"/>
                <a:cs typeface="Arial" panose="020B0604020202020204" pitchFamily="34" charset="0"/>
              </a:rPr>
              <a:t>(</a:t>
            </a:r>
            <a:r>
              <a:rPr lang="en-US" altLang="zh-TW" sz="2400" dirty="0">
                <a:solidFill>
                  <a:schemeClr val="tx2">
                    <a:lumMod val="60000"/>
                    <a:lumOff val="40000"/>
                  </a:schemeClr>
                </a:solidFill>
                <a:latin typeface="Consolas" panose="020B0609020204030204" pitchFamily="49" charset="0"/>
                <a:cs typeface="Arial" panose="020B0604020202020204" pitchFamily="34" charset="0"/>
              </a:rPr>
              <a:t>.port_id1(port_expr1),..., .</a:t>
            </a:r>
            <a:r>
              <a:rPr lang="en-US" altLang="zh-TW" sz="2400" dirty="0" err="1">
                <a:solidFill>
                  <a:schemeClr val="tx2">
                    <a:lumMod val="60000"/>
                    <a:lumOff val="40000"/>
                  </a:schemeClr>
                </a:solidFill>
                <a:latin typeface="Consolas" panose="020B0609020204030204" pitchFamily="49" charset="0"/>
                <a:cs typeface="Arial" panose="020B0604020202020204" pitchFamily="34" charset="0"/>
              </a:rPr>
              <a:t>port_idn</a:t>
            </a:r>
            <a:r>
              <a:rPr lang="en-US" altLang="zh-TW" sz="2400" dirty="0">
                <a:solidFill>
                  <a:schemeClr val="tx2">
                    <a:lumMod val="60000"/>
                    <a:lumOff val="40000"/>
                  </a:schemeClr>
                </a:solidFill>
                <a:latin typeface="Consolas" panose="020B0609020204030204" pitchFamily="49" charset="0"/>
                <a:cs typeface="Arial" panose="020B0604020202020204" pitchFamily="34" charset="0"/>
              </a:rPr>
              <a:t>(</a:t>
            </a:r>
            <a:r>
              <a:rPr lang="en-US" altLang="zh-TW" sz="2400" dirty="0" err="1">
                <a:solidFill>
                  <a:schemeClr val="tx2">
                    <a:lumMod val="60000"/>
                    <a:lumOff val="40000"/>
                  </a:schemeClr>
                </a:solidFill>
                <a:latin typeface="Consolas" panose="020B0609020204030204" pitchFamily="49" charset="0"/>
                <a:cs typeface="Arial" panose="020B0604020202020204" pitchFamily="34" charset="0"/>
              </a:rPr>
              <a:t>port_exprn</a:t>
            </a:r>
            <a:r>
              <a:rPr lang="en-US" altLang="zh-TW" sz="2400" dirty="0">
                <a:solidFill>
                  <a:schemeClr val="tx2">
                    <a:lumMod val="60000"/>
                    <a:lumOff val="40000"/>
                  </a:schemeClr>
                </a:solidFill>
                <a:latin typeface="Consolas" panose="020B0609020204030204" pitchFamily="49" charset="0"/>
                <a:cs typeface="Arial" panose="020B0604020202020204" pitchFamily="34" charset="0"/>
              </a:rPr>
              <a:t>)</a:t>
            </a:r>
            <a:r>
              <a:rPr lang="en-US" altLang="zh-TW" sz="2400" dirty="0">
                <a:latin typeface="Consolas" panose="020B0609020204030204" pitchFamily="49" charset="0"/>
                <a:cs typeface="Arial" panose="020B0604020202020204" pitchFamily="34" charset="0"/>
              </a:rPr>
              <a:t>)</a:t>
            </a:r>
            <a:endParaRPr lang="en-US" altLang="zh-TW" sz="2400" dirty="0">
              <a:solidFill>
                <a:schemeClr val="accent2"/>
              </a:solidFill>
              <a:latin typeface="Consolas" panose="020B0609020204030204" pitchFamily="49" charset="0"/>
              <a:cs typeface="Arial" panose="020B0604020202020204" pitchFamily="34" charset="0"/>
            </a:endParaRPr>
          </a:p>
          <a:p>
            <a:pPr marL="850900" lvl="1" indent="-450850">
              <a:defRPr/>
            </a:pPr>
            <a:r>
              <a:rPr lang="en-US" altLang="zh-TW" sz="2000" dirty="0">
                <a:latin typeface="Arial" panose="020B0604020202020204" pitchFamily="34" charset="0"/>
                <a:cs typeface="Arial" panose="020B0604020202020204" pitchFamily="34" charset="0"/>
              </a:rPr>
              <a:t>Positional association</a:t>
            </a:r>
            <a:br>
              <a:rPr lang="en-US" altLang="zh-TW" sz="2000" dirty="0">
                <a:latin typeface="Arial" panose="020B0604020202020204" pitchFamily="34" charset="0"/>
                <a:cs typeface="Arial" panose="020B0604020202020204" pitchFamily="34" charset="0"/>
              </a:rPr>
            </a:br>
            <a:r>
              <a:rPr lang="en-US" altLang="zh-TW" sz="2400" dirty="0">
                <a:latin typeface="Consolas" panose="020B0609020204030204" pitchFamily="49" charset="0"/>
                <a:cs typeface="Arial" panose="020B0604020202020204" pitchFamily="34" charset="0"/>
              </a:rPr>
              <a:t>(</a:t>
            </a:r>
            <a:r>
              <a:rPr lang="en-US" altLang="zh-TW" sz="2400" dirty="0">
                <a:solidFill>
                  <a:schemeClr val="tx2">
                    <a:lumMod val="60000"/>
                    <a:lumOff val="40000"/>
                  </a:schemeClr>
                </a:solidFill>
                <a:latin typeface="Consolas" panose="020B0609020204030204" pitchFamily="49" charset="0"/>
                <a:cs typeface="Arial" panose="020B0604020202020204" pitchFamily="34" charset="0"/>
              </a:rPr>
              <a:t>port_expr1, ..., </a:t>
            </a:r>
            <a:r>
              <a:rPr lang="en-US" altLang="zh-TW" sz="2400" dirty="0" err="1">
                <a:solidFill>
                  <a:schemeClr val="tx2">
                    <a:lumMod val="60000"/>
                    <a:lumOff val="40000"/>
                  </a:schemeClr>
                </a:solidFill>
                <a:latin typeface="Consolas" panose="020B0609020204030204" pitchFamily="49" charset="0"/>
                <a:cs typeface="Arial" panose="020B0604020202020204" pitchFamily="34" charset="0"/>
              </a:rPr>
              <a:t>port_exprn</a:t>
            </a:r>
            <a:r>
              <a:rPr lang="en-US" altLang="zh-TW" sz="2400" dirty="0">
                <a:latin typeface="Consolas" panose="020B0609020204030204" pitchFamily="49" charset="0"/>
                <a:cs typeface="Arial" panose="020B0604020202020204" pitchFamily="34" charset="0"/>
              </a:rPr>
              <a:t>)</a:t>
            </a:r>
            <a:endParaRPr lang="en-US" altLang="zh-TW" sz="2400" dirty="0">
              <a:solidFill>
                <a:schemeClr val="accent2"/>
              </a:solidFill>
              <a:latin typeface="Consolas" panose="020B0609020204030204" pitchFamily="49" charset="0"/>
              <a:cs typeface="Arial" panose="020B0604020202020204" pitchFamily="34" charset="0"/>
            </a:endParaRPr>
          </a:p>
          <a:p>
            <a:pPr marL="742950" lvl="1" indent="-285750">
              <a:lnSpc>
                <a:spcPct val="100000"/>
              </a:lnSpc>
              <a:spcBef>
                <a:spcPct val="20000"/>
              </a:spcBef>
              <a:buClr>
                <a:srgbClr val="3366FF"/>
              </a:buClr>
              <a:buSzPct val="65000"/>
              <a:buFont typeface="맑은 고딕" pitchFamily="50" charset="-127"/>
              <a:buChar char="◇"/>
              <a:defRPr/>
            </a:pPr>
            <a:endParaRPr lang="en-US" altLang="ko-K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63348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ig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214" y="1514310"/>
            <a:ext cx="6100495" cy="496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p:cNvSpPr>
            <a:spLocks noGrp="1"/>
          </p:cNvSpPr>
          <p:nvPr>
            <p:ph type="title"/>
          </p:nvPr>
        </p:nvSpPr>
        <p:spPr/>
        <p:txBody>
          <a:bodyPr>
            <a:normAutofit/>
          </a:bodyPr>
          <a:lstStyle/>
          <a:p>
            <a:r>
              <a:rPr lang="en-US" altLang="ko-KR" b="1" spc="-150" dirty="0"/>
              <a:t>Simulation</a:t>
            </a:r>
            <a:endParaRPr lang="ko-KR" altLang="en-US" dirty="0"/>
          </a:p>
        </p:txBody>
      </p:sp>
      <p:sp>
        <p:nvSpPr>
          <p:cNvPr id="4" name="내용 개체 틀 3"/>
          <p:cNvSpPr>
            <a:spLocks noGrp="1"/>
          </p:cNvSpPr>
          <p:nvPr>
            <p:ph idx="1"/>
          </p:nvPr>
        </p:nvSpPr>
        <p:spPr>
          <a:xfrm>
            <a:off x="338400" y="1514310"/>
            <a:ext cx="5194182" cy="4582800"/>
          </a:xfrm>
        </p:spPr>
        <p:txBody>
          <a:bodyPr/>
          <a:lstStyle/>
          <a:p>
            <a:r>
              <a:rPr lang="en-US" altLang="zh-TW" kern="0" dirty="0"/>
              <a:t>Stimulus Block = Test Bench</a:t>
            </a:r>
          </a:p>
          <a:p>
            <a:endParaRPr lang="ko-KR" altLang="en-US" dirty="0"/>
          </a:p>
        </p:txBody>
      </p:sp>
    </p:spTree>
    <p:extLst>
      <p:ext uri="{BB962C8B-B14F-4D97-AF65-F5344CB8AC3E}">
        <p14:creationId xmlns:p14="http://schemas.microsoft.com/office/powerpoint/2010/main" val="23424934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2095500" y="1447800"/>
            <a:ext cx="8001000" cy="4429125"/>
          </a:xfrm>
          <a:prstGeom prst="rect">
            <a:avLst/>
          </a:prstGeom>
          <a:ln w="19050">
            <a:solidFill>
              <a:srgbClr val="826983"/>
            </a:solidFill>
            <a:miter lim="800000"/>
            <a:headEnd/>
            <a:tailEnd/>
          </a:ln>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Tx/>
              <a:buNone/>
            </a:pPr>
            <a:r>
              <a:rPr lang="en-US" altLang="zh-TW" sz="2000" dirty="0">
                <a:solidFill>
                  <a:schemeClr val="accent2"/>
                </a:solidFill>
                <a:latin typeface="Consolas" panose="020B0609020204030204" pitchFamily="49" charset="0"/>
              </a:rPr>
              <a:t>// Gate-level description of 4-bit adder </a:t>
            </a:r>
          </a:p>
          <a:p>
            <a:pPr>
              <a:spcBef>
                <a:spcPct val="0"/>
              </a:spcBef>
              <a:buFontTx/>
              <a:buNone/>
            </a:pPr>
            <a:r>
              <a:rPr lang="en-US" altLang="zh-TW" sz="2000" dirty="0">
                <a:latin typeface="Consolas" panose="020B0609020204030204" pitchFamily="49" charset="0"/>
              </a:rPr>
              <a:t>module </a:t>
            </a:r>
            <a:r>
              <a:rPr lang="en-US" altLang="zh-TW" sz="2000" dirty="0" err="1">
                <a:latin typeface="Consolas" panose="020B0609020204030204" pitchFamily="49" charset="0"/>
              </a:rPr>
              <a:t>four_bit_adder</a:t>
            </a:r>
            <a:r>
              <a:rPr lang="en-US" altLang="zh-TW" sz="2000" dirty="0">
                <a:latin typeface="Consolas" panose="020B0609020204030204" pitchFamily="49" charset="0"/>
              </a:rPr>
              <a:t> (x, y, </a:t>
            </a:r>
            <a:r>
              <a:rPr lang="en-US" altLang="zh-TW" sz="2000" dirty="0" err="1">
                <a:latin typeface="Consolas" panose="020B0609020204030204" pitchFamily="49" charset="0"/>
              </a:rPr>
              <a:t>c_in</a:t>
            </a:r>
            <a:r>
              <a:rPr lang="en-US" altLang="zh-TW" sz="2000" dirty="0">
                <a:latin typeface="Consolas" panose="020B0609020204030204" pitchFamily="49" charset="0"/>
              </a:rPr>
              <a:t>, sum, </a:t>
            </a:r>
            <a:r>
              <a:rPr lang="en-US" altLang="zh-TW" sz="2000" dirty="0" err="1">
                <a:latin typeface="Consolas" panose="020B0609020204030204" pitchFamily="49" charset="0"/>
              </a:rPr>
              <a:t>c_out</a:t>
            </a:r>
            <a:r>
              <a:rPr lang="en-US" altLang="zh-TW" sz="2000" dirty="0">
                <a:latin typeface="Consolas" panose="020B0609020204030204" pitchFamily="49" charset="0"/>
              </a:rPr>
              <a:t>);</a:t>
            </a:r>
          </a:p>
          <a:p>
            <a:pPr>
              <a:spcBef>
                <a:spcPct val="0"/>
              </a:spcBef>
              <a:buFontTx/>
              <a:buNone/>
            </a:pPr>
            <a:r>
              <a:rPr lang="en-US" altLang="zh-TW" sz="2000" dirty="0">
                <a:latin typeface="Consolas" panose="020B0609020204030204" pitchFamily="49" charset="0"/>
              </a:rPr>
              <a:t>input   [3:0] x, y;	</a:t>
            </a:r>
          </a:p>
          <a:p>
            <a:pPr>
              <a:spcBef>
                <a:spcPct val="0"/>
              </a:spcBef>
              <a:buFontTx/>
              <a:buNone/>
            </a:pPr>
            <a:r>
              <a:rPr lang="en-US" altLang="zh-TW" sz="2000" dirty="0">
                <a:latin typeface="Consolas" panose="020B0609020204030204" pitchFamily="49" charset="0"/>
              </a:rPr>
              <a:t>input   </a:t>
            </a:r>
            <a:r>
              <a:rPr lang="en-US" altLang="zh-TW" sz="2000" dirty="0" err="1">
                <a:latin typeface="Consolas" panose="020B0609020204030204" pitchFamily="49" charset="0"/>
              </a:rPr>
              <a:t>c_in</a:t>
            </a:r>
            <a:r>
              <a:rPr lang="en-US" altLang="zh-TW" sz="2000" dirty="0">
                <a:latin typeface="Consolas" panose="020B0609020204030204" pitchFamily="49" charset="0"/>
              </a:rPr>
              <a:t>;</a:t>
            </a:r>
          </a:p>
          <a:p>
            <a:pPr>
              <a:spcBef>
                <a:spcPct val="0"/>
              </a:spcBef>
              <a:buFontTx/>
              <a:buNone/>
            </a:pPr>
            <a:r>
              <a:rPr lang="en-US" altLang="zh-TW" sz="2000" dirty="0">
                <a:latin typeface="Consolas" panose="020B0609020204030204" pitchFamily="49" charset="0"/>
              </a:rPr>
              <a:t>output [3:0] sum;</a:t>
            </a:r>
          </a:p>
          <a:p>
            <a:pPr>
              <a:spcBef>
                <a:spcPct val="0"/>
              </a:spcBef>
              <a:buFontTx/>
              <a:buNone/>
            </a:pPr>
            <a:r>
              <a:rPr lang="en-US" altLang="zh-TW" sz="2000" dirty="0">
                <a:latin typeface="Consolas" panose="020B0609020204030204" pitchFamily="49" charset="0"/>
              </a:rPr>
              <a:t>output </a:t>
            </a:r>
            <a:r>
              <a:rPr lang="en-US" altLang="zh-TW" sz="2000" dirty="0" err="1">
                <a:latin typeface="Consolas" panose="020B0609020204030204" pitchFamily="49" charset="0"/>
              </a:rPr>
              <a:t>c_out</a:t>
            </a:r>
            <a:r>
              <a:rPr lang="en-US" altLang="zh-TW" sz="2000" dirty="0">
                <a:latin typeface="Consolas" panose="020B0609020204030204" pitchFamily="49" charset="0"/>
              </a:rPr>
              <a:t>;	   </a:t>
            </a:r>
          </a:p>
          <a:p>
            <a:pPr>
              <a:spcBef>
                <a:spcPct val="0"/>
              </a:spcBef>
              <a:buFontTx/>
              <a:buNone/>
            </a:pPr>
            <a:r>
              <a:rPr lang="en-US" altLang="zh-TW" sz="2000" dirty="0">
                <a:latin typeface="Consolas" panose="020B0609020204030204" pitchFamily="49" charset="0"/>
              </a:rPr>
              <a:t>wire   C1,C2,C3;  </a:t>
            </a:r>
            <a:r>
              <a:rPr lang="en-US" altLang="zh-TW" sz="2000" dirty="0">
                <a:solidFill>
                  <a:schemeClr val="accent2"/>
                </a:solidFill>
                <a:latin typeface="Consolas" panose="020B0609020204030204" pitchFamily="49" charset="0"/>
              </a:rPr>
              <a:t>// Intermediate carries</a:t>
            </a:r>
          </a:p>
          <a:p>
            <a:pPr>
              <a:spcBef>
                <a:spcPct val="0"/>
              </a:spcBef>
              <a:buFontTx/>
              <a:buNone/>
            </a:pPr>
            <a:r>
              <a:rPr lang="en-US" altLang="zh-TW" sz="2000" dirty="0">
                <a:solidFill>
                  <a:schemeClr val="accent2"/>
                </a:solidFill>
                <a:latin typeface="Consolas" panose="020B0609020204030204" pitchFamily="49" charset="0"/>
              </a:rPr>
              <a:t>// -- </a:t>
            </a:r>
            <a:r>
              <a:rPr lang="en-US" altLang="zh-TW" sz="2000" dirty="0" err="1">
                <a:solidFill>
                  <a:schemeClr val="accent2"/>
                </a:solidFill>
                <a:latin typeface="Consolas" panose="020B0609020204030204" pitchFamily="49" charset="0"/>
              </a:rPr>
              <a:t>four_bit</a:t>
            </a:r>
            <a:r>
              <a:rPr lang="en-US" altLang="zh-TW" sz="2000" dirty="0">
                <a:solidFill>
                  <a:schemeClr val="accent2"/>
                </a:solidFill>
                <a:latin typeface="Consolas" panose="020B0609020204030204" pitchFamily="49" charset="0"/>
              </a:rPr>
              <a:t> adder body--</a:t>
            </a:r>
          </a:p>
          <a:p>
            <a:pPr>
              <a:spcBef>
                <a:spcPct val="0"/>
              </a:spcBef>
              <a:buFontTx/>
              <a:buNone/>
            </a:pPr>
            <a:r>
              <a:rPr lang="en-US" altLang="zh-TW" sz="2000" dirty="0">
                <a:solidFill>
                  <a:schemeClr val="accent2"/>
                </a:solidFill>
                <a:latin typeface="Consolas" panose="020B0609020204030204" pitchFamily="49" charset="0"/>
              </a:rPr>
              <a:t>// Instantiate the full adder</a:t>
            </a:r>
          </a:p>
          <a:p>
            <a:pPr>
              <a:spcBef>
                <a:spcPct val="0"/>
              </a:spcBef>
              <a:buFontTx/>
              <a:buNone/>
            </a:pPr>
            <a:r>
              <a:rPr lang="en-US" altLang="zh-TW" sz="2000" dirty="0">
                <a:latin typeface="Consolas" panose="020B0609020204030204" pitchFamily="49" charset="0"/>
              </a:rPr>
              <a:t>   </a:t>
            </a:r>
            <a:r>
              <a:rPr lang="en-US" altLang="zh-TW" sz="2000" dirty="0" err="1">
                <a:latin typeface="Consolas" panose="020B0609020204030204" pitchFamily="49" charset="0"/>
              </a:rPr>
              <a:t>full_adder</a:t>
            </a:r>
            <a:r>
              <a:rPr lang="en-US" altLang="zh-TW" sz="2000" dirty="0">
                <a:latin typeface="Consolas" panose="020B0609020204030204" pitchFamily="49" charset="0"/>
              </a:rPr>
              <a:t> fa_1 (x[0],y[0],</a:t>
            </a:r>
            <a:r>
              <a:rPr lang="en-US" altLang="zh-TW" sz="2000" dirty="0" err="1">
                <a:latin typeface="Consolas" panose="020B0609020204030204" pitchFamily="49" charset="0"/>
              </a:rPr>
              <a:t>c_in,sum</a:t>
            </a:r>
            <a:r>
              <a:rPr lang="en-US" altLang="zh-TW" sz="2000" dirty="0">
                <a:latin typeface="Consolas" panose="020B0609020204030204" pitchFamily="49" charset="0"/>
              </a:rPr>
              <a:t>[0],C1);	   </a:t>
            </a:r>
          </a:p>
          <a:p>
            <a:pPr>
              <a:spcBef>
                <a:spcPct val="0"/>
              </a:spcBef>
              <a:buFontTx/>
              <a:buNone/>
            </a:pPr>
            <a:r>
              <a:rPr lang="en-US" altLang="zh-TW" sz="2000" dirty="0">
                <a:latin typeface="Consolas" panose="020B0609020204030204" pitchFamily="49" charset="0"/>
              </a:rPr>
              <a:t>   </a:t>
            </a:r>
            <a:r>
              <a:rPr lang="en-US" altLang="zh-TW" sz="2000" dirty="0" err="1">
                <a:latin typeface="Consolas" panose="020B0609020204030204" pitchFamily="49" charset="0"/>
              </a:rPr>
              <a:t>full_adder</a:t>
            </a:r>
            <a:r>
              <a:rPr lang="en-US" altLang="zh-TW" sz="2000" dirty="0">
                <a:latin typeface="Consolas" panose="020B0609020204030204" pitchFamily="49" charset="0"/>
              </a:rPr>
              <a:t> fa_2 (x[1],y[1],C1,sum[1],C2);	</a:t>
            </a:r>
          </a:p>
          <a:p>
            <a:pPr>
              <a:spcBef>
                <a:spcPct val="0"/>
              </a:spcBef>
              <a:buFontTx/>
              <a:buNone/>
            </a:pPr>
            <a:r>
              <a:rPr lang="en-US" altLang="zh-TW" sz="2000" dirty="0">
                <a:latin typeface="Consolas" panose="020B0609020204030204" pitchFamily="49" charset="0"/>
              </a:rPr>
              <a:t>   </a:t>
            </a:r>
            <a:r>
              <a:rPr lang="en-US" altLang="zh-TW" sz="2000" dirty="0" err="1">
                <a:latin typeface="Consolas" panose="020B0609020204030204" pitchFamily="49" charset="0"/>
              </a:rPr>
              <a:t>full_adder</a:t>
            </a:r>
            <a:r>
              <a:rPr lang="en-US" altLang="zh-TW" sz="2000" dirty="0">
                <a:latin typeface="Consolas" panose="020B0609020204030204" pitchFamily="49" charset="0"/>
              </a:rPr>
              <a:t> fa_3 (x[2],y[2],C2,sum[2],C3);	</a:t>
            </a:r>
          </a:p>
          <a:p>
            <a:pPr>
              <a:spcBef>
                <a:spcPct val="0"/>
              </a:spcBef>
              <a:buFontTx/>
              <a:buNone/>
            </a:pPr>
            <a:r>
              <a:rPr lang="en-US" altLang="zh-TW" sz="2000" dirty="0">
                <a:latin typeface="Consolas" panose="020B0609020204030204" pitchFamily="49" charset="0"/>
              </a:rPr>
              <a:t>   </a:t>
            </a:r>
            <a:r>
              <a:rPr lang="en-US" altLang="zh-TW" sz="2000" dirty="0" err="1">
                <a:latin typeface="Consolas" panose="020B0609020204030204" pitchFamily="49" charset="0"/>
              </a:rPr>
              <a:t>full_adder</a:t>
            </a:r>
            <a:r>
              <a:rPr lang="en-US" altLang="zh-TW" sz="2000" dirty="0">
                <a:latin typeface="Consolas" panose="020B0609020204030204" pitchFamily="49" charset="0"/>
              </a:rPr>
              <a:t> fa_4 (x[3],y[3],C3,sum[3],</a:t>
            </a:r>
            <a:r>
              <a:rPr lang="en-US" altLang="zh-TW" sz="2000" dirty="0" err="1">
                <a:latin typeface="Consolas" panose="020B0609020204030204" pitchFamily="49" charset="0"/>
              </a:rPr>
              <a:t>c_out</a:t>
            </a:r>
            <a:r>
              <a:rPr lang="en-US" altLang="zh-TW" sz="2000" dirty="0">
                <a:latin typeface="Consolas" panose="020B0609020204030204" pitchFamily="49" charset="0"/>
              </a:rPr>
              <a:t>);	</a:t>
            </a:r>
          </a:p>
          <a:p>
            <a:pPr>
              <a:spcBef>
                <a:spcPct val="0"/>
              </a:spcBef>
              <a:buFontTx/>
              <a:buNone/>
            </a:pPr>
            <a:r>
              <a:rPr lang="en-US" altLang="zh-TW" sz="2000" dirty="0" err="1">
                <a:latin typeface="Consolas" panose="020B0609020204030204" pitchFamily="49" charset="0"/>
              </a:rPr>
              <a:t>endmodule</a:t>
            </a:r>
            <a:r>
              <a:rPr lang="en-US" altLang="zh-TW" sz="2000" dirty="0">
                <a:latin typeface="Consolas" panose="020B0609020204030204" pitchFamily="49" charset="0"/>
              </a:rPr>
              <a:t> </a:t>
            </a:r>
          </a:p>
        </p:txBody>
      </p:sp>
      <p:sp>
        <p:nvSpPr>
          <p:cNvPr id="3" name="제목 2"/>
          <p:cNvSpPr>
            <a:spLocks noGrp="1"/>
          </p:cNvSpPr>
          <p:nvPr>
            <p:ph type="title"/>
          </p:nvPr>
        </p:nvSpPr>
        <p:spPr/>
        <p:txBody>
          <a:bodyPr/>
          <a:lstStyle/>
          <a:p>
            <a:r>
              <a:rPr lang="en-US" altLang="ko-KR" b="1" spc="-150"/>
              <a:t>An Example: A 4-bit Adder</a:t>
            </a:r>
            <a:endParaRPr lang="ko-KR" altLang="en-US" b="1" spc="-150" dirty="0"/>
          </a:p>
        </p:txBody>
      </p:sp>
    </p:spTree>
    <p:extLst>
      <p:ext uri="{BB962C8B-B14F-4D97-AF65-F5344CB8AC3E}">
        <p14:creationId xmlns:p14="http://schemas.microsoft.com/office/powerpoint/2010/main" val="2511350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057400" y="1447800"/>
            <a:ext cx="8077200" cy="4800600"/>
          </a:xfrm>
          <a:prstGeom prst="rect">
            <a:avLst/>
          </a:prstGeom>
          <a:ln w="19050">
            <a:solidFill>
              <a:srgbClr val="826983"/>
            </a:solidFill>
            <a:miter lim="800000"/>
            <a:headEnd/>
            <a:tailEnd/>
          </a:ln>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Tx/>
              <a:buNone/>
            </a:pPr>
            <a:r>
              <a:rPr lang="en-US" altLang="zh-TW" sz="2000" dirty="0">
                <a:latin typeface="Consolas" panose="020B0609020204030204" pitchFamily="49" charset="0"/>
              </a:rPr>
              <a:t>`timescale 1</a:t>
            </a:r>
            <a:r>
              <a:rPr lang="en-US" altLang="zh-TW" sz="2000" dirty="0">
                <a:solidFill>
                  <a:srgbClr val="FF5050"/>
                </a:solidFill>
                <a:latin typeface="Consolas" panose="020B0609020204030204" pitchFamily="49" charset="0"/>
              </a:rPr>
              <a:t>ns</a:t>
            </a:r>
            <a:r>
              <a:rPr lang="en-US" altLang="zh-TW" sz="2000" dirty="0">
                <a:latin typeface="Consolas" panose="020B0609020204030204" pitchFamily="49" charset="0"/>
              </a:rPr>
              <a:t> / 100 </a:t>
            </a:r>
            <a:r>
              <a:rPr lang="en-US" altLang="zh-TW" sz="2000" dirty="0" err="1">
                <a:latin typeface="Consolas" panose="020B0609020204030204" pitchFamily="49" charset="0"/>
              </a:rPr>
              <a:t>ps</a:t>
            </a:r>
            <a:r>
              <a:rPr lang="en-US" altLang="zh-TW" sz="2000" dirty="0">
                <a:latin typeface="Consolas" panose="020B0609020204030204" pitchFamily="49" charset="0"/>
              </a:rPr>
              <a:t>  </a:t>
            </a:r>
            <a:r>
              <a:rPr lang="en-US" altLang="zh-TW" sz="2000" dirty="0">
                <a:solidFill>
                  <a:schemeClr val="accent2"/>
                </a:solidFill>
                <a:latin typeface="Consolas" panose="020B0609020204030204" pitchFamily="49" charset="0"/>
              </a:rPr>
              <a:t>// time unit is in ns.</a:t>
            </a:r>
          </a:p>
          <a:p>
            <a:pPr>
              <a:spcBef>
                <a:spcPct val="0"/>
              </a:spcBef>
              <a:buFontTx/>
              <a:buNone/>
            </a:pPr>
            <a:r>
              <a:rPr lang="en-US" altLang="zh-TW" sz="2000" dirty="0">
                <a:latin typeface="Consolas" panose="020B0609020204030204" pitchFamily="49" charset="0"/>
              </a:rPr>
              <a:t>module </a:t>
            </a:r>
            <a:r>
              <a:rPr lang="en-US" altLang="zh-TW" sz="2000" dirty="0" err="1">
                <a:latin typeface="Consolas" panose="020B0609020204030204" pitchFamily="49" charset="0"/>
              </a:rPr>
              <a:t>four_bit_adder_tb</a:t>
            </a:r>
            <a:r>
              <a:rPr lang="en-US" altLang="zh-TW" sz="2000" dirty="0">
                <a:latin typeface="Consolas" panose="020B0609020204030204" pitchFamily="49" charset="0"/>
              </a:rPr>
              <a:t>;</a:t>
            </a:r>
          </a:p>
          <a:p>
            <a:pPr>
              <a:spcBef>
                <a:spcPct val="0"/>
              </a:spcBef>
              <a:buFontTx/>
              <a:buNone/>
            </a:pPr>
            <a:r>
              <a:rPr lang="en-US" altLang="zh-TW" sz="2000" dirty="0">
                <a:solidFill>
                  <a:schemeClr val="accent2"/>
                </a:solidFill>
                <a:latin typeface="Consolas" panose="020B0609020204030204" pitchFamily="49" charset="0"/>
              </a:rPr>
              <a:t>//Internal signals declarations:</a:t>
            </a:r>
          </a:p>
          <a:p>
            <a:pPr>
              <a:spcBef>
                <a:spcPct val="0"/>
              </a:spcBef>
              <a:buFontTx/>
              <a:buNone/>
            </a:pPr>
            <a:r>
              <a:rPr lang="en-US" altLang="zh-TW" sz="2000" dirty="0" err="1">
                <a:latin typeface="Consolas" panose="020B0609020204030204" pitchFamily="49" charset="0"/>
              </a:rPr>
              <a:t>reg</a:t>
            </a:r>
            <a:r>
              <a:rPr lang="en-US" altLang="zh-TW" sz="2000" dirty="0">
                <a:latin typeface="Consolas" panose="020B0609020204030204" pitchFamily="49" charset="0"/>
              </a:rPr>
              <a:t> [3:0] x;</a:t>
            </a:r>
          </a:p>
          <a:p>
            <a:pPr>
              <a:spcBef>
                <a:spcPct val="0"/>
              </a:spcBef>
              <a:buFontTx/>
              <a:buNone/>
            </a:pPr>
            <a:r>
              <a:rPr lang="en-US" altLang="zh-TW" sz="2000" dirty="0" err="1">
                <a:latin typeface="Consolas" panose="020B0609020204030204" pitchFamily="49" charset="0"/>
              </a:rPr>
              <a:t>reg</a:t>
            </a:r>
            <a:r>
              <a:rPr lang="en-US" altLang="zh-TW" sz="2000" dirty="0">
                <a:latin typeface="Consolas" panose="020B0609020204030204" pitchFamily="49" charset="0"/>
              </a:rPr>
              <a:t> [3:0] y;</a:t>
            </a:r>
          </a:p>
          <a:p>
            <a:pPr>
              <a:spcBef>
                <a:spcPct val="0"/>
              </a:spcBef>
              <a:buFontTx/>
              <a:buNone/>
            </a:pPr>
            <a:r>
              <a:rPr lang="en-US" altLang="zh-TW" sz="2000" dirty="0" err="1">
                <a:latin typeface="Consolas" panose="020B0609020204030204" pitchFamily="49" charset="0"/>
              </a:rPr>
              <a:t>reg</a:t>
            </a:r>
            <a:r>
              <a:rPr lang="en-US" altLang="zh-TW" sz="2000" dirty="0">
                <a:latin typeface="Consolas" panose="020B0609020204030204" pitchFamily="49" charset="0"/>
              </a:rPr>
              <a:t> </a:t>
            </a:r>
            <a:r>
              <a:rPr lang="en-US" altLang="zh-TW" sz="2000" dirty="0" err="1">
                <a:latin typeface="Consolas" panose="020B0609020204030204" pitchFamily="49" charset="0"/>
              </a:rPr>
              <a:t>c_in</a:t>
            </a:r>
            <a:r>
              <a:rPr lang="en-US" altLang="zh-TW" sz="2000" dirty="0">
                <a:latin typeface="Consolas" panose="020B0609020204030204" pitchFamily="49" charset="0"/>
              </a:rPr>
              <a:t>;</a:t>
            </a:r>
          </a:p>
          <a:p>
            <a:pPr>
              <a:spcBef>
                <a:spcPct val="0"/>
              </a:spcBef>
              <a:buFontTx/>
              <a:buNone/>
            </a:pPr>
            <a:r>
              <a:rPr lang="en-US" altLang="zh-TW" sz="2000" dirty="0">
                <a:latin typeface="Consolas" panose="020B0609020204030204" pitchFamily="49" charset="0"/>
              </a:rPr>
              <a:t>wire [3:0] sum;</a:t>
            </a:r>
          </a:p>
          <a:p>
            <a:pPr>
              <a:spcBef>
                <a:spcPct val="0"/>
              </a:spcBef>
              <a:buFontTx/>
              <a:buNone/>
            </a:pPr>
            <a:r>
              <a:rPr lang="en-US" altLang="zh-TW" sz="2000" dirty="0">
                <a:latin typeface="Consolas" panose="020B0609020204030204" pitchFamily="49" charset="0"/>
              </a:rPr>
              <a:t>wire </a:t>
            </a:r>
            <a:r>
              <a:rPr lang="en-US" altLang="zh-TW" sz="2000" dirty="0" err="1">
                <a:latin typeface="Consolas" panose="020B0609020204030204" pitchFamily="49" charset="0"/>
              </a:rPr>
              <a:t>c_out</a:t>
            </a:r>
            <a:r>
              <a:rPr lang="en-US" altLang="zh-TW" sz="2000" dirty="0">
                <a:latin typeface="Consolas" panose="020B0609020204030204" pitchFamily="49" charset="0"/>
              </a:rPr>
              <a:t>;</a:t>
            </a:r>
          </a:p>
          <a:p>
            <a:pPr>
              <a:spcBef>
                <a:spcPct val="0"/>
              </a:spcBef>
              <a:buFontTx/>
              <a:buNone/>
            </a:pPr>
            <a:r>
              <a:rPr lang="en-US" altLang="zh-TW" sz="2000" dirty="0">
                <a:solidFill>
                  <a:schemeClr val="accent2"/>
                </a:solidFill>
                <a:latin typeface="Consolas" panose="020B0609020204030204" pitchFamily="49" charset="0"/>
              </a:rPr>
              <a:t>// Unit Under Test port map</a:t>
            </a:r>
          </a:p>
          <a:p>
            <a:pPr>
              <a:spcBef>
                <a:spcPct val="0"/>
              </a:spcBef>
              <a:buFontTx/>
              <a:buNone/>
            </a:pPr>
            <a:r>
              <a:rPr lang="en-US" altLang="zh-TW" sz="2000" dirty="0">
                <a:latin typeface="Consolas" panose="020B0609020204030204" pitchFamily="49" charset="0"/>
              </a:rPr>
              <a:t>    </a:t>
            </a:r>
            <a:r>
              <a:rPr lang="en-US" altLang="zh-TW" sz="2000" dirty="0" err="1">
                <a:latin typeface="Consolas" panose="020B0609020204030204" pitchFamily="49" charset="0"/>
              </a:rPr>
              <a:t>four_bit_adder</a:t>
            </a:r>
            <a:r>
              <a:rPr lang="en-US" altLang="zh-TW" sz="2000" dirty="0">
                <a:latin typeface="Consolas" panose="020B0609020204030204" pitchFamily="49" charset="0"/>
              </a:rPr>
              <a:t> UUT (.x(x), .y(y), .</a:t>
            </a:r>
            <a:r>
              <a:rPr lang="en-US" altLang="zh-TW" sz="2000" dirty="0" err="1">
                <a:latin typeface="Consolas" panose="020B0609020204030204" pitchFamily="49" charset="0"/>
              </a:rPr>
              <a:t>c_in</a:t>
            </a:r>
            <a:r>
              <a:rPr lang="en-US" altLang="zh-TW" sz="2000" dirty="0">
                <a:latin typeface="Consolas" panose="020B0609020204030204" pitchFamily="49" charset="0"/>
              </a:rPr>
              <a:t>(</a:t>
            </a:r>
            <a:r>
              <a:rPr lang="en-US" altLang="zh-TW" sz="2000" dirty="0" err="1">
                <a:latin typeface="Consolas" panose="020B0609020204030204" pitchFamily="49" charset="0"/>
              </a:rPr>
              <a:t>c_in</a:t>
            </a:r>
            <a:r>
              <a:rPr lang="en-US" altLang="zh-TW" sz="2000" dirty="0">
                <a:latin typeface="Consolas" panose="020B0609020204030204" pitchFamily="49" charset="0"/>
              </a:rPr>
              <a:t>), .sum(sum), .</a:t>
            </a:r>
            <a:r>
              <a:rPr lang="en-US" altLang="zh-TW" sz="2000" dirty="0" err="1">
                <a:latin typeface="Consolas" panose="020B0609020204030204" pitchFamily="49" charset="0"/>
              </a:rPr>
              <a:t>c_out</a:t>
            </a:r>
            <a:r>
              <a:rPr lang="en-US" altLang="zh-TW" sz="2000" dirty="0">
                <a:latin typeface="Consolas" panose="020B0609020204030204" pitchFamily="49" charset="0"/>
              </a:rPr>
              <a:t>(</a:t>
            </a:r>
            <a:r>
              <a:rPr lang="en-US" altLang="zh-TW" sz="2000" dirty="0" err="1">
                <a:latin typeface="Consolas" panose="020B0609020204030204" pitchFamily="49" charset="0"/>
              </a:rPr>
              <a:t>c_out</a:t>
            </a:r>
            <a:r>
              <a:rPr lang="en-US" altLang="zh-TW" sz="2000" dirty="0">
                <a:latin typeface="Consolas" panose="020B0609020204030204" pitchFamily="49" charset="0"/>
              </a:rPr>
              <a:t>));</a:t>
            </a:r>
          </a:p>
          <a:p>
            <a:pPr>
              <a:spcBef>
                <a:spcPct val="0"/>
              </a:spcBef>
              <a:buFontTx/>
              <a:buNone/>
            </a:pPr>
            <a:r>
              <a:rPr lang="en-US" altLang="zh-TW" sz="2000" dirty="0" err="1">
                <a:latin typeface="Consolas" panose="020B0609020204030204" pitchFamily="49" charset="0"/>
              </a:rPr>
              <a:t>reg</a:t>
            </a:r>
            <a:r>
              <a:rPr lang="en-US" altLang="zh-TW" sz="2000" dirty="0">
                <a:latin typeface="Consolas" panose="020B0609020204030204" pitchFamily="49" charset="0"/>
              </a:rPr>
              <a:t> [7:0] </a:t>
            </a:r>
            <a:r>
              <a:rPr lang="en-US" altLang="zh-TW" sz="2000" dirty="0" err="1">
                <a:latin typeface="Consolas" panose="020B0609020204030204" pitchFamily="49" charset="0"/>
              </a:rPr>
              <a:t>i</a:t>
            </a:r>
            <a:r>
              <a:rPr lang="en-US" altLang="zh-TW" sz="2000" dirty="0">
                <a:latin typeface="Consolas" panose="020B0609020204030204" pitchFamily="49" charset="0"/>
              </a:rPr>
              <a:t>;</a:t>
            </a:r>
          </a:p>
          <a:p>
            <a:pPr>
              <a:spcBef>
                <a:spcPct val="0"/>
              </a:spcBef>
              <a:buFontTx/>
              <a:buNone/>
            </a:pPr>
            <a:endParaRPr lang="en-US" altLang="zh-TW" sz="2000" dirty="0">
              <a:latin typeface="Consolas" panose="020B0609020204030204" pitchFamily="49" charset="0"/>
            </a:endParaRPr>
          </a:p>
          <a:p>
            <a:pPr>
              <a:spcBef>
                <a:spcPct val="0"/>
              </a:spcBef>
              <a:buNone/>
            </a:pPr>
            <a:r>
              <a:rPr lang="en-US" altLang="zh-TW" sz="2000" dirty="0">
                <a:latin typeface="Consolas" panose="020B0609020204030204" pitchFamily="49" charset="0"/>
              </a:rPr>
              <a:t>initial </a:t>
            </a:r>
          </a:p>
          <a:p>
            <a:pPr>
              <a:spcBef>
                <a:spcPct val="0"/>
              </a:spcBef>
              <a:buNone/>
            </a:pPr>
            <a:r>
              <a:rPr lang="en-US" altLang="zh-TW" sz="2000" dirty="0">
                <a:latin typeface="Consolas" panose="020B0609020204030204" pitchFamily="49" charset="0"/>
              </a:rPr>
              <a:t>   for (</a:t>
            </a:r>
            <a:r>
              <a:rPr lang="en-US" altLang="zh-TW" sz="2000" dirty="0" err="1">
                <a:latin typeface="Consolas" panose="020B0609020204030204" pitchFamily="49" charset="0"/>
              </a:rPr>
              <a:t>i</a:t>
            </a:r>
            <a:r>
              <a:rPr lang="en-US" altLang="zh-TW" sz="2000" dirty="0">
                <a:latin typeface="Consolas" panose="020B0609020204030204" pitchFamily="49" charset="0"/>
              </a:rPr>
              <a:t> = 0; </a:t>
            </a:r>
            <a:r>
              <a:rPr lang="en-US" altLang="zh-TW" sz="2000" dirty="0" err="1">
                <a:latin typeface="Consolas" panose="020B0609020204030204" pitchFamily="49" charset="0"/>
              </a:rPr>
              <a:t>i</a:t>
            </a:r>
            <a:r>
              <a:rPr lang="en-US" altLang="zh-TW" sz="2000" dirty="0">
                <a:latin typeface="Consolas" panose="020B0609020204030204" pitchFamily="49" charset="0"/>
              </a:rPr>
              <a:t> &lt;= 255; </a:t>
            </a:r>
            <a:r>
              <a:rPr lang="en-US" altLang="zh-TW" sz="2000" dirty="0" err="1">
                <a:latin typeface="Consolas" panose="020B0609020204030204" pitchFamily="49" charset="0"/>
              </a:rPr>
              <a:t>i</a:t>
            </a:r>
            <a:r>
              <a:rPr lang="en-US" altLang="zh-TW" sz="2000" dirty="0">
                <a:latin typeface="Consolas" panose="020B0609020204030204" pitchFamily="49" charset="0"/>
              </a:rPr>
              <a:t> = </a:t>
            </a:r>
            <a:r>
              <a:rPr lang="en-US" altLang="zh-TW" sz="2000" dirty="0" err="1">
                <a:latin typeface="Consolas" panose="020B0609020204030204" pitchFamily="49" charset="0"/>
              </a:rPr>
              <a:t>i</a:t>
            </a:r>
            <a:r>
              <a:rPr lang="en-US" altLang="zh-TW" sz="2000" dirty="0">
                <a:latin typeface="Consolas" panose="020B0609020204030204" pitchFamily="49" charset="0"/>
              </a:rPr>
              <a:t> + 1) begin</a:t>
            </a:r>
          </a:p>
          <a:p>
            <a:pPr>
              <a:spcBef>
                <a:spcPct val="0"/>
              </a:spcBef>
              <a:buNone/>
            </a:pPr>
            <a:r>
              <a:rPr lang="en-US" altLang="zh-TW" sz="2000" dirty="0">
                <a:latin typeface="Consolas" panose="020B0609020204030204" pitchFamily="49" charset="0"/>
              </a:rPr>
              <a:t>        x[3:0] = </a:t>
            </a:r>
            <a:r>
              <a:rPr lang="en-US" altLang="zh-TW" sz="2000" dirty="0" err="1">
                <a:latin typeface="Consolas" panose="020B0609020204030204" pitchFamily="49" charset="0"/>
              </a:rPr>
              <a:t>i</a:t>
            </a:r>
            <a:r>
              <a:rPr lang="en-US" altLang="zh-TW" sz="2000" dirty="0">
                <a:latin typeface="Consolas" panose="020B0609020204030204" pitchFamily="49" charset="0"/>
              </a:rPr>
              <a:t>[7:4]; y[3:0] = </a:t>
            </a:r>
            <a:r>
              <a:rPr lang="en-US" altLang="zh-TW" sz="2000" dirty="0" err="1">
                <a:latin typeface="Consolas" panose="020B0609020204030204" pitchFamily="49" charset="0"/>
              </a:rPr>
              <a:t>i</a:t>
            </a:r>
            <a:r>
              <a:rPr lang="en-US" altLang="zh-TW" sz="2000" dirty="0">
                <a:latin typeface="Consolas" panose="020B0609020204030204" pitchFamily="49" charset="0"/>
              </a:rPr>
              <a:t>[3:0]; </a:t>
            </a:r>
            <a:r>
              <a:rPr lang="en-US" altLang="zh-TW" sz="2000" dirty="0" err="1">
                <a:latin typeface="Consolas" panose="020B0609020204030204" pitchFamily="49" charset="0"/>
              </a:rPr>
              <a:t>c_in</a:t>
            </a:r>
            <a:r>
              <a:rPr lang="en-US" altLang="zh-TW" sz="2000" dirty="0">
                <a:latin typeface="Consolas" panose="020B0609020204030204" pitchFamily="49" charset="0"/>
              </a:rPr>
              <a:t> =1'b0;</a:t>
            </a:r>
          </a:p>
          <a:p>
            <a:pPr>
              <a:spcBef>
                <a:spcPct val="0"/>
              </a:spcBef>
              <a:buNone/>
            </a:pPr>
            <a:r>
              <a:rPr lang="en-US" altLang="zh-TW" sz="2000" dirty="0">
                <a:latin typeface="Consolas" panose="020B0609020204030204" pitchFamily="49" charset="0"/>
              </a:rPr>
              <a:t>   #20 ;   end	</a:t>
            </a:r>
          </a:p>
        </p:txBody>
      </p:sp>
      <p:sp>
        <p:nvSpPr>
          <p:cNvPr id="3" name="제목 2"/>
          <p:cNvSpPr>
            <a:spLocks noGrp="1"/>
          </p:cNvSpPr>
          <p:nvPr>
            <p:ph type="title"/>
          </p:nvPr>
        </p:nvSpPr>
        <p:spPr>
          <a:xfrm>
            <a:off x="338399" y="327600"/>
            <a:ext cx="8348401" cy="766800"/>
          </a:xfrm>
        </p:spPr>
        <p:txBody>
          <a:bodyPr>
            <a:normAutofit/>
          </a:bodyPr>
          <a:lstStyle/>
          <a:p>
            <a:r>
              <a:rPr lang="en-US" altLang="ko-KR" sz="3600" b="1" spc="-150"/>
              <a:t>An Example: A Test Bench of 4-bit Adder</a:t>
            </a:r>
            <a:endParaRPr lang="ko-KR" altLang="en-US" sz="3600" b="1" spc="-150" dirty="0"/>
          </a:p>
        </p:txBody>
      </p:sp>
    </p:spTree>
    <p:extLst>
      <p:ext uri="{BB962C8B-B14F-4D97-AF65-F5344CB8AC3E}">
        <p14:creationId xmlns:p14="http://schemas.microsoft.com/office/powerpoint/2010/main" val="1693593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endParaRPr kumimoji="1" lang="ko-KR" altLang="en-US" dirty="0"/>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0515600" cy="4351338"/>
          </a:xfrm>
        </p:spPr>
        <p:txBody>
          <a:bodyPr/>
          <a:lstStyle/>
          <a:p>
            <a:r>
              <a:rPr kumimoji="1" lang="en-US" altLang="ko-KR" dirty="0"/>
              <a:t>C+1</a:t>
            </a:r>
            <a:r>
              <a:rPr kumimoji="1" lang="en-US" altLang="ko-KR" baseline="30000" dirty="0"/>
              <a:t>st</a:t>
            </a:r>
            <a:r>
              <a:rPr kumimoji="1" lang="en-US" altLang="ko-KR" dirty="0"/>
              <a:t> clock cycle: Broadcast ‘3’ to two PEs and each PE multiplies the broadcast vector element by its own weight and updates accumulator</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F0625FC9-BC7A-4C44-A9AC-0B7F8EE2E2A7}"/>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e</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 name="직사각형 8">
            <a:extLst>
              <a:ext uri="{FF2B5EF4-FFF2-40B4-BE49-F238E27FC236}">
                <a16:creationId xmlns:a16="http://schemas.microsoft.com/office/drawing/2014/main" id="{C27CE30A-15BE-D745-B79E-9E897BFE4F7B}"/>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f</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BBA97BB4-611B-1945-B60D-B1FBF64DC9D2}"/>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g</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3" name="직사각형 12">
            <a:extLst>
              <a:ext uri="{FF2B5EF4-FFF2-40B4-BE49-F238E27FC236}">
                <a16:creationId xmlns:a16="http://schemas.microsoft.com/office/drawing/2014/main" id="{5A203120-6A8C-E84E-8386-569D3A86C732}"/>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h</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8" name="직사각형 27">
            <a:extLst>
              <a:ext uri="{FF2B5EF4-FFF2-40B4-BE49-F238E27FC236}">
                <a16:creationId xmlns:a16="http://schemas.microsoft.com/office/drawing/2014/main" id="{A178EDB1-B33B-FD46-A588-147862C3510C}"/>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3</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9" name="직사각형 28">
            <a:extLst>
              <a:ext uri="{FF2B5EF4-FFF2-40B4-BE49-F238E27FC236}">
                <a16:creationId xmlns:a16="http://schemas.microsoft.com/office/drawing/2014/main" id="{6003B9D7-5422-BD4A-BD6A-AB8005DB0E8F}"/>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2</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8980334" y="3241286"/>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g</a:t>
              </a:r>
              <a:endParaRPr kumimoji="1" lang="ko-KR" altLang="en-US" dirty="0">
                <a:solidFill>
                  <a:schemeClr val="tx1"/>
                </a:solidFill>
              </a:endParaRPr>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3</a:t>
              </a:r>
              <a:endParaRPr kumimoji="1" lang="ko-KR" altLang="en-US" dirty="0">
                <a:solidFill>
                  <a:schemeClr val="tx1"/>
                </a:solidFill>
              </a:endParaRPr>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6215296" y="3233289"/>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e</a:t>
              </a:r>
              <a:endParaRPr kumimoji="1" lang="ko-KR" altLang="en-US" dirty="0">
                <a:solidFill>
                  <a:schemeClr val="tx1"/>
                </a:solidFill>
              </a:endParaRPr>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3</a:t>
              </a:r>
              <a:endParaRPr kumimoji="1" lang="ko-KR" altLang="en-US" dirty="0">
                <a:solidFill>
                  <a:schemeClr val="tx1"/>
                </a:solidFill>
              </a:endParaRPr>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1955631" y="3280670"/>
            <a:ext cx="1099088" cy="10827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19039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Figur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95" y="2047031"/>
            <a:ext cx="11058411" cy="2291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p:cNvSpPr>
            <a:spLocks noGrp="1"/>
          </p:cNvSpPr>
          <p:nvPr>
            <p:ph type="title"/>
          </p:nvPr>
        </p:nvSpPr>
        <p:spPr/>
        <p:txBody>
          <a:bodyPr>
            <a:normAutofit fontScale="90000"/>
          </a:bodyPr>
          <a:lstStyle/>
          <a:p>
            <a:r>
              <a:rPr lang="en-US" altLang="ko-KR" b="1" spc="-150" dirty="0"/>
              <a:t>An Example: Simulation Result</a:t>
            </a:r>
            <a:endParaRPr lang="ko-KR" altLang="en-US" dirty="0"/>
          </a:p>
        </p:txBody>
      </p:sp>
    </p:spTree>
    <p:extLst>
      <p:ext uri="{BB962C8B-B14F-4D97-AF65-F5344CB8AC3E}">
        <p14:creationId xmlns:p14="http://schemas.microsoft.com/office/powerpoint/2010/main" val="3108749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Agenda</a:t>
            </a:r>
            <a:endParaRPr lang="ko-KR" altLang="en-US" dirty="0"/>
          </a:p>
        </p:txBody>
      </p:sp>
      <p:sp>
        <p:nvSpPr>
          <p:cNvPr id="3" name="내용 개체 틀 2"/>
          <p:cNvSpPr>
            <a:spLocks noGrp="1"/>
          </p:cNvSpPr>
          <p:nvPr>
            <p:ph idx="1"/>
          </p:nvPr>
        </p:nvSpPr>
        <p:spPr>
          <a:xfrm>
            <a:off x="609600" y="1417638"/>
            <a:ext cx="10773905" cy="5303837"/>
          </a:xfrm>
        </p:spPr>
        <p:txBody>
          <a:bodyPr>
            <a:normAutofit/>
          </a:bodyPr>
          <a:lstStyle/>
          <a:p>
            <a:r>
              <a:rPr lang="en-US" altLang="ko-KR" dirty="0"/>
              <a:t>Lecture</a:t>
            </a:r>
          </a:p>
          <a:p>
            <a:pPr lvl="1"/>
            <a:r>
              <a:rPr lang="en-US" altLang="ko-KR" dirty="0"/>
              <a:t>Verilog design basics and testbench</a:t>
            </a:r>
          </a:p>
          <a:p>
            <a:endParaRPr lang="en-US" altLang="ko-KR" dirty="0"/>
          </a:p>
          <a:p>
            <a:r>
              <a:rPr lang="en-US" altLang="ko-KR" dirty="0"/>
              <a:t>Introduction to the lab of 2</a:t>
            </a:r>
            <a:r>
              <a:rPr lang="en-US" altLang="ko-KR" baseline="30000" dirty="0"/>
              <a:t>nd</a:t>
            </a:r>
            <a:r>
              <a:rPr lang="en-US" altLang="ko-KR" dirty="0"/>
              <a:t> Week (by TAs)</a:t>
            </a:r>
          </a:p>
          <a:p>
            <a:pPr lvl="1"/>
            <a:r>
              <a:rPr lang="en-US" altLang="ko-KR" dirty="0"/>
              <a:t>Design a simple hardware function in Verilog on </a:t>
            </a:r>
            <a:r>
              <a:rPr lang="en-US" altLang="ko-KR" dirty="0" err="1"/>
              <a:t>Vivado</a:t>
            </a:r>
            <a:endParaRPr lang="en-US" altLang="ko-KR" dirty="0"/>
          </a:p>
          <a:p>
            <a:pPr lvl="2"/>
            <a:r>
              <a:rPr lang="en-US" altLang="ko-KR" dirty="0"/>
              <a:t>Verilog basics</a:t>
            </a:r>
          </a:p>
          <a:p>
            <a:pPr lvl="2"/>
            <a:r>
              <a:rPr lang="en-US" altLang="ko-KR" dirty="0"/>
              <a:t>Simulation</a:t>
            </a:r>
          </a:p>
          <a:p>
            <a:endParaRPr lang="en-US" altLang="ko-KR" dirty="0">
              <a:sym typeface="Wingdings" panose="05000000000000000000" pitchFamily="2" charset="2"/>
            </a:endParaRPr>
          </a:p>
        </p:txBody>
      </p:sp>
      <p:sp>
        <p:nvSpPr>
          <p:cNvPr id="4" name="슬라이드 번호 개체 틀 3"/>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E143334-4AB7-49CA-B52F-E6E20F79A69B}" type="slidenum">
              <a:rPr kumimoji="0" lang="ko-KR"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pPr marL="0" marR="0" lvl="0" indent="0" algn="r" defTabSz="914400" rtl="0" eaLnBrk="1" fontAlgn="auto" latinLnBrk="1" hangingPunct="1">
                <a:lnSpc>
                  <a:spcPct val="100000"/>
                </a:lnSpc>
                <a:spcBef>
                  <a:spcPts val="0"/>
                </a:spcBef>
                <a:spcAft>
                  <a:spcPts val="0"/>
                </a:spcAft>
                <a:buClrTx/>
                <a:buSzTx/>
                <a:buFontTx/>
                <a:buNone/>
                <a:tabLst/>
                <a:defRPr/>
              </a:pPr>
              <a:t>81</a:t>
            </a:fld>
            <a:endParaRPr kumimoji="0" lang="ko-KR"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3086883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endParaRPr kumimoji="1" lang="ko-KR" altLang="en-US" dirty="0"/>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0515600" cy="4351338"/>
          </a:xfrm>
        </p:spPr>
        <p:txBody>
          <a:bodyPr/>
          <a:lstStyle/>
          <a:p>
            <a:r>
              <a:rPr kumimoji="1" lang="en-US" altLang="ko-KR" dirty="0"/>
              <a:t>C+2</a:t>
            </a:r>
            <a:r>
              <a:rPr kumimoji="1" lang="en-US" altLang="ko-KR" baseline="30000" dirty="0"/>
              <a:t>nd</a:t>
            </a:r>
            <a:r>
              <a:rPr kumimoji="1" lang="en-US" altLang="ko-KR" dirty="0"/>
              <a:t> clock cycle: Broadcast ‘2’ to two PEs and each PE performs MAC and finally produces the output</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F0625FC9-BC7A-4C44-A9AC-0B7F8EE2E2A7}"/>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e</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 name="직사각형 8">
            <a:extLst>
              <a:ext uri="{FF2B5EF4-FFF2-40B4-BE49-F238E27FC236}">
                <a16:creationId xmlns:a16="http://schemas.microsoft.com/office/drawing/2014/main" id="{C27CE30A-15BE-D745-B79E-9E897BFE4F7B}"/>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f</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BBA97BB4-611B-1945-B60D-B1FBF64DC9D2}"/>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g</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3" name="직사각형 12">
            <a:extLst>
              <a:ext uri="{FF2B5EF4-FFF2-40B4-BE49-F238E27FC236}">
                <a16:creationId xmlns:a16="http://schemas.microsoft.com/office/drawing/2014/main" id="{5A203120-6A8C-E84E-8386-569D3A86C732}"/>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h</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8" name="직사각형 27">
            <a:extLst>
              <a:ext uri="{FF2B5EF4-FFF2-40B4-BE49-F238E27FC236}">
                <a16:creationId xmlns:a16="http://schemas.microsoft.com/office/drawing/2014/main" id="{A178EDB1-B33B-FD46-A588-147862C3510C}"/>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3</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9" name="직사각형 28">
            <a:extLst>
              <a:ext uri="{FF2B5EF4-FFF2-40B4-BE49-F238E27FC236}">
                <a16:creationId xmlns:a16="http://schemas.microsoft.com/office/drawing/2014/main" id="{6003B9D7-5422-BD4A-BD6A-AB8005DB0E8F}"/>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2</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8980334" y="3241286"/>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h</a:t>
              </a:r>
              <a:endParaRPr kumimoji="1" lang="ko-KR" altLang="en-US" dirty="0">
                <a:solidFill>
                  <a:schemeClr val="tx1"/>
                </a:solidFill>
              </a:endParaRPr>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2</a:t>
              </a:r>
              <a:endParaRPr kumimoji="1" lang="ko-KR" altLang="en-US" dirty="0">
                <a:solidFill>
                  <a:schemeClr val="tx1"/>
                </a:solidFill>
              </a:endParaRPr>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6215296" y="3233289"/>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f</a:t>
              </a:r>
              <a:endParaRPr kumimoji="1" lang="ko-KR" altLang="en-US" dirty="0">
                <a:solidFill>
                  <a:schemeClr val="tx1"/>
                </a:solidFill>
              </a:endParaRPr>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2</a:t>
              </a:r>
              <a:endParaRPr kumimoji="1" lang="ko-KR" altLang="en-US" dirty="0">
                <a:solidFill>
                  <a:schemeClr val="tx1"/>
                </a:solidFill>
              </a:endParaRPr>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1955631" y="3280670"/>
            <a:ext cx="1099088" cy="10827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F8BE9D3-83F7-EC45-B087-F14C4293B586}"/>
              </a:ext>
            </a:extLst>
          </p:cNvPr>
          <p:cNvSpPr txBox="1"/>
          <p:nvPr/>
        </p:nvSpPr>
        <p:spPr>
          <a:xfrm>
            <a:off x="7015309" y="6311900"/>
            <a:ext cx="453970"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O1</a:t>
            </a:r>
            <a:endParaRPr kumimoji="1" lang="ko-KR" altLang="en-US" dirty="0">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9BF74899-0115-7647-A38B-DAEC69FABD29}"/>
              </a:ext>
            </a:extLst>
          </p:cNvPr>
          <p:cNvSpPr txBox="1"/>
          <p:nvPr/>
        </p:nvSpPr>
        <p:spPr>
          <a:xfrm>
            <a:off x="9797980" y="6311900"/>
            <a:ext cx="453970"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O2</a:t>
            </a:r>
            <a:endParaRPr kumimoji="1" lang="ko-KR" altLang="en-US" dirty="0">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856A0068-E25E-C247-813F-2E9C318FD88C}"/>
              </a:ext>
            </a:extLst>
          </p:cNvPr>
          <p:cNvSpPr txBox="1"/>
          <p:nvPr/>
        </p:nvSpPr>
        <p:spPr>
          <a:xfrm>
            <a:off x="4915399" y="3325515"/>
            <a:ext cx="453970"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O1</a:t>
            </a:r>
            <a:endParaRPr kumimoji="1" lang="ko-KR" altLang="en-US"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FC246C35-4681-5241-9A37-D8A07F5E7068}"/>
              </a:ext>
            </a:extLst>
          </p:cNvPr>
          <p:cNvSpPr txBox="1"/>
          <p:nvPr/>
        </p:nvSpPr>
        <p:spPr>
          <a:xfrm>
            <a:off x="4915399" y="3906168"/>
            <a:ext cx="453970"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O2</a:t>
            </a:r>
            <a:endParaRPr kumimoji="1" lang="ko-KR" altLang="en-US" dirty="0">
              <a:latin typeface="Calibri" panose="020F0502020204030204" pitchFamily="34" charset="0"/>
              <a:cs typeface="Calibri" panose="020F0502020204030204" pitchFamily="34" charset="0"/>
            </a:endParaRPr>
          </a:p>
        </p:txBody>
      </p:sp>
      <p:sp>
        <p:nvSpPr>
          <p:cNvPr id="62" name="모서리가 둥근 직사각형 61">
            <a:extLst>
              <a:ext uri="{FF2B5EF4-FFF2-40B4-BE49-F238E27FC236}">
                <a16:creationId xmlns:a16="http://schemas.microsoft.com/office/drawing/2014/main" id="{73935BE6-CD69-5E49-9A10-0808187A8F0D}"/>
              </a:ext>
            </a:extLst>
          </p:cNvPr>
          <p:cNvSpPr/>
          <p:nvPr/>
        </p:nvSpPr>
        <p:spPr>
          <a:xfrm>
            <a:off x="6061990" y="3074749"/>
            <a:ext cx="5017688" cy="3606483"/>
          </a:xfrm>
          <a:prstGeom prst="round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3326900"/>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3501</TotalTime>
  <Words>10901</Words>
  <Application>Microsoft Macintosh PowerPoint</Application>
  <PresentationFormat>와이드스크린</PresentationFormat>
  <Paragraphs>1359</Paragraphs>
  <Slides>81</Slides>
  <Notes>78</Notes>
  <HiddenSlides>0</HiddenSlides>
  <MMClips>1</MMClips>
  <ScaleCrop>false</ScaleCrop>
  <HeadingPairs>
    <vt:vector size="8" baseType="variant">
      <vt:variant>
        <vt:lpstr>사용한 글꼴</vt:lpstr>
      </vt:variant>
      <vt:variant>
        <vt:i4>15</vt:i4>
      </vt:variant>
      <vt:variant>
        <vt:lpstr>테마</vt:lpstr>
      </vt:variant>
      <vt:variant>
        <vt:i4>4</vt:i4>
      </vt:variant>
      <vt:variant>
        <vt:lpstr>포함된 OLE 서버</vt:lpstr>
      </vt:variant>
      <vt:variant>
        <vt:i4>2</vt:i4>
      </vt:variant>
      <vt:variant>
        <vt:lpstr>슬라이드 제목</vt:lpstr>
      </vt:variant>
      <vt:variant>
        <vt:i4>81</vt:i4>
      </vt:variant>
    </vt:vector>
  </HeadingPairs>
  <TitlesOfParts>
    <vt:vector size="102" baseType="lpstr">
      <vt:lpstr>Arial Unicode MS</vt:lpstr>
      <vt:lpstr>Arial</vt:lpstr>
      <vt:lpstr>Times New Roman</vt:lpstr>
      <vt:lpstr>Garamond</vt:lpstr>
      <vt:lpstr>Courier New</vt:lpstr>
      <vt:lpstr>Hack</vt:lpstr>
      <vt:lpstr>Calibri</vt:lpstr>
      <vt:lpstr>HY견명조</vt:lpstr>
      <vt:lpstr>Tahoma</vt:lpstr>
      <vt:lpstr>Consolas</vt:lpstr>
      <vt:lpstr>굴림</vt:lpstr>
      <vt:lpstr>Wingdings</vt:lpstr>
      <vt:lpstr>新細明體</vt:lpstr>
      <vt:lpstr>맑은 고딕</vt:lpstr>
      <vt:lpstr>맑은 고딕</vt:lpstr>
      <vt:lpstr>디자인 사용자 지정</vt:lpstr>
      <vt:lpstr>Office 테마</vt:lpstr>
      <vt:lpstr>1_Office 테마</vt:lpstr>
      <vt:lpstr>Edge</vt:lpstr>
      <vt:lpstr>VISIO</vt:lpstr>
      <vt:lpstr>Visio</vt:lpstr>
      <vt:lpstr>Hardware System Design (Week 3) Verilog Design 1</vt:lpstr>
      <vt:lpstr>Agenda</vt:lpstr>
      <vt:lpstr>Software/Hardware Partitioning</vt:lpstr>
      <vt:lpstr>Hardware (MV Accelerator) Design</vt:lpstr>
      <vt:lpstr>Block-based Matrix-Vector Multiplication Example</vt:lpstr>
      <vt:lpstr>Block-based Matrix-Vector Multiplication Example</vt:lpstr>
      <vt:lpstr>Block-based Matrix-Vector Multiplication Example</vt:lpstr>
      <vt:lpstr>Block-based Matrix-Vector Multiplication Example</vt:lpstr>
      <vt:lpstr>Block-based Matrix-Vector Multiplication Example</vt:lpstr>
      <vt:lpstr>Final Project Overview: Matrix Multiplication IP</vt:lpstr>
      <vt:lpstr>Weekly Schedule</vt:lpstr>
      <vt:lpstr>This Week’s Practice and Class</vt:lpstr>
      <vt:lpstr>Basic Logic Design with VerilogⅠ</vt:lpstr>
      <vt:lpstr>What is HDL / Verilog</vt:lpstr>
      <vt:lpstr>HDL-Based Design Flow</vt:lpstr>
      <vt:lpstr>Number Representation</vt:lpstr>
      <vt:lpstr>Number Representation</vt:lpstr>
      <vt:lpstr>Number Representation</vt:lpstr>
      <vt:lpstr>Data Types</vt:lpstr>
      <vt:lpstr>Two Main Data Types</vt:lpstr>
      <vt:lpstr>The integer and time Variables</vt:lpstr>
      <vt:lpstr>Data Declaration</vt:lpstr>
      <vt:lpstr>Vectors</vt:lpstr>
      <vt:lpstr>Memory</vt:lpstr>
      <vt:lpstr>‘assign’</vt:lpstr>
      <vt:lpstr>Basic Grammars</vt:lpstr>
      <vt:lpstr>Operators</vt:lpstr>
      <vt:lpstr>Synthesizable Operators</vt:lpstr>
      <vt:lpstr>Arithmetic Operators</vt:lpstr>
      <vt:lpstr>1s complement</vt:lpstr>
      <vt:lpstr>2s complement (cont’d)</vt:lpstr>
      <vt:lpstr>2s complement addition and subtraction</vt:lpstr>
      <vt:lpstr>Bitwise Operators</vt:lpstr>
      <vt:lpstr>An Example: A 4-to-1 MUX</vt:lpstr>
      <vt:lpstr>Logical Operators</vt:lpstr>
      <vt:lpstr>Concatenation/Replication Operators</vt:lpstr>
      <vt:lpstr>An Example: A 4-Bit Full Adder</vt:lpstr>
      <vt:lpstr>An Example: A 4-Bit Two’s Complement Adder</vt:lpstr>
      <vt:lpstr>Reduction Operators</vt:lpstr>
      <vt:lpstr>An Example: A 9-Bit Parity Generator</vt:lpstr>
      <vt:lpstr>An Example: An All-Bit-Zero/One Detector</vt:lpstr>
      <vt:lpstr>Relational Operators</vt:lpstr>
      <vt:lpstr>Equality Operators</vt:lpstr>
      <vt:lpstr>Shift Operators</vt:lpstr>
      <vt:lpstr>Conditional Operator</vt:lpstr>
      <vt:lpstr>An Example: A 4-to-1 MUX</vt:lpstr>
      <vt:lpstr>Operator Precedence</vt:lpstr>
      <vt:lpstr>An initial Block</vt:lpstr>
      <vt:lpstr>An initial Block</vt:lpstr>
      <vt:lpstr>An always Block</vt:lpstr>
      <vt:lpstr>Regular Delay Control</vt:lpstr>
      <vt:lpstr>Intra-Assignment Delay Control</vt:lpstr>
      <vt:lpstr>Procedural Assignments</vt:lpstr>
      <vt:lpstr>Procedural Assignments</vt:lpstr>
      <vt:lpstr>Blocking Assignments</vt:lpstr>
      <vt:lpstr>An Example: Blocking Assignments</vt:lpstr>
      <vt:lpstr>Non-Blocking Assignments</vt:lpstr>
      <vt:lpstr>An Example: Non-Blocking Assignments</vt:lpstr>
      <vt:lpstr>Event Timing Control</vt:lpstr>
      <vt:lpstr>Edge-Triggered Event Control</vt:lpstr>
      <vt:lpstr>Event or Control</vt:lpstr>
      <vt:lpstr>if … else Statement</vt:lpstr>
      <vt:lpstr>Modules in Verilog</vt:lpstr>
      <vt:lpstr>Port Declaration</vt:lpstr>
      <vt:lpstr>Parameter Ports</vt:lpstr>
      <vt:lpstr>Types of Parameters</vt:lpstr>
      <vt:lpstr>Constants Specified Options</vt:lpstr>
      <vt:lpstr>Parameterized Modules</vt:lpstr>
      <vt:lpstr>Overriding Parameters</vt:lpstr>
      <vt:lpstr>Overriding Parameters</vt:lpstr>
      <vt:lpstr>Overriding Parameters</vt:lpstr>
      <vt:lpstr>An Example: Module Definitions</vt:lpstr>
      <vt:lpstr>An Example: Module Definitions</vt:lpstr>
      <vt:lpstr>Module Definitions</vt:lpstr>
      <vt:lpstr>Module Instantiation and Port Connection</vt:lpstr>
      <vt:lpstr>Module Instantiation</vt:lpstr>
      <vt:lpstr>Simulation</vt:lpstr>
      <vt:lpstr>An Example: A 4-bit Adder</vt:lpstr>
      <vt:lpstr>An Example: A Test Bench of 4-bit Adder</vt:lpstr>
      <vt:lpstr>An Example: Simulation Result</vt:lpstr>
      <vt:lpstr>Agenda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Bennie park</dc:creator>
  <cp:lastModifiedBy>Microsoft Office User</cp:lastModifiedBy>
  <cp:revision>207</cp:revision>
  <dcterms:created xsi:type="dcterms:W3CDTF">2014-11-18T04:46:38Z</dcterms:created>
  <dcterms:modified xsi:type="dcterms:W3CDTF">2020-03-18T13:45:48Z</dcterms:modified>
</cp:coreProperties>
</file>